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573" r:id="rId1"/>
    <p:sldMasterId id="2147484574" r:id="rId2"/>
    <p:sldMasterId id="2147484575" r:id="rId3"/>
    <p:sldMasterId id="2147484576" r:id="rId4"/>
    <p:sldMasterId id="2147484577" r:id="rId5"/>
    <p:sldMasterId id="2147484578" r:id="rId6"/>
  </p:sldMasterIdLst>
  <p:notesMasterIdLst>
    <p:notesMasterId r:id="rId52"/>
  </p:notesMasterIdLst>
  <p:sldIdLst>
    <p:sldId id="256" r:id="rId7"/>
    <p:sldId id="277" r:id="rId8"/>
    <p:sldId id="290" r:id="rId9"/>
    <p:sldId id="310" r:id="rId10"/>
    <p:sldId id="313" r:id="rId11"/>
    <p:sldId id="257" r:id="rId12"/>
    <p:sldId id="292" r:id="rId13"/>
    <p:sldId id="258" r:id="rId14"/>
    <p:sldId id="265" r:id="rId15"/>
    <p:sldId id="266" r:id="rId16"/>
    <p:sldId id="260" r:id="rId17"/>
    <p:sldId id="267" r:id="rId18"/>
    <p:sldId id="259" r:id="rId19"/>
    <p:sldId id="269" r:id="rId20"/>
    <p:sldId id="289" r:id="rId21"/>
    <p:sldId id="268" r:id="rId22"/>
    <p:sldId id="293" r:id="rId23"/>
    <p:sldId id="274" r:id="rId24"/>
    <p:sldId id="261" r:id="rId25"/>
    <p:sldId id="276" r:id="rId26"/>
    <p:sldId id="294" r:id="rId27"/>
    <p:sldId id="279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96" r:id="rId36"/>
    <p:sldId id="288" r:id="rId37"/>
    <p:sldId id="298" r:id="rId38"/>
    <p:sldId id="300" r:id="rId39"/>
    <p:sldId id="299" r:id="rId40"/>
    <p:sldId id="302" r:id="rId41"/>
    <p:sldId id="303" r:id="rId42"/>
    <p:sldId id="304" r:id="rId43"/>
    <p:sldId id="297" r:id="rId44"/>
    <p:sldId id="305" r:id="rId45"/>
    <p:sldId id="306" r:id="rId46"/>
    <p:sldId id="311" r:id="rId47"/>
    <p:sldId id="312" r:id="rId48"/>
    <p:sldId id="272" r:id="rId49"/>
    <p:sldId id="309" r:id="rId50"/>
    <p:sldId id="308" r:id="rId51"/>
  </p:sldIdLst>
  <p:sldSz cx="18288000" cy="10287000"/>
  <p:notesSz cx="6858000" cy="9144000"/>
  <p:embeddedFontLst>
    <p:embeddedFont>
      <p:font typeface="맑은 고딕" panose="020B0503020000020004" pitchFamily="50" charset="-127"/>
      <p:regular r:id="rId53"/>
      <p:bold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MV Boli" panose="02000500030200090000" pitchFamily="2" charset="0"/>
      <p:regular r:id="rId59"/>
    </p:embeddedFont>
    <p:embeddedFont>
      <p:font typeface="Poppins ExtraLight" panose="00000300000000000000" pitchFamily="2" charset="0"/>
      <p:regular r:id="rId60"/>
      <p:italic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84" userDrawn="1">
          <p15:clr>
            <a:srgbClr val="A4A3A4"/>
          </p15:clr>
        </p15:guide>
        <p15:guide id="1" pos="28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napToObjects="1">
      <p:cViewPr varScale="1">
        <p:scale>
          <a:sx n="81" d="100"/>
          <a:sy n="81" d="100"/>
        </p:scale>
        <p:origin x="174" y="108"/>
      </p:cViewPr>
      <p:guideLst>
        <p:guide orient="horz" pos="2184"/>
        <p:guide pos="2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9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font" Target="fonts/font4.fntdata"/><Relationship Id="rId64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7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font" Target="fonts/font5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BA2F80-D0E7-449A-86B9-732437A7B956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14EAB-9078-46CE-8C08-2FF5C965D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1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F7440-6D18-4DE8-B396-F5E26285004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788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F7440-6D18-4DE8-B396-F5E26285004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829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2286000" y="1684020"/>
            <a:ext cx="13716635" cy="35820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2286000" y="5403215"/>
            <a:ext cx="13716635" cy="24841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257300" y="547370"/>
            <a:ext cx="15774035" cy="198945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1257300" y="2738120"/>
            <a:ext cx="15774035" cy="6528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247775" y="2564765"/>
            <a:ext cx="15774035" cy="42792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1247775" y="6884670"/>
            <a:ext cx="15774035" cy="22504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257300" y="547370"/>
            <a:ext cx="15774035" cy="198945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1257300" y="2738120"/>
            <a:ext cx="7773035" cy="6528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9258300" y="2738120"/>
            <a:ext cx="7773035" cy="6528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259840" y="547370"/>
            <a:ext cx="15774035" cy="198945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1259840" y="2522220"/>
            <a:ext cx="7736840" cy="123571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1259840" y="3757295"/>
            <a:ext cx="7736840" cy="55283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9258300" y="2522220"/>
            <a:ext cx="7775575" cy="123571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9258300" y="3757295"/>
            <a:ext cx="7775575" cy="55283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257300" y="547370"/>
            <a:ext cx="15774035" cy="198945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259840" y="685800"/>
            <a:ext cx="5898515" cy="24009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7774940" y="1480820"/>
            <a:ext cx="9258935" cy="7311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259840" y="3086100"/>
            <a:ext cx="5898515" cy="5718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259840" y="685800"/>
            <a:ext cx="5898515" cy="24009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7774940" y="1480820"/>
            <a:ext cx="9258935" cy="731139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259840" y="3086100"/>
            <a:ext cx="5898515" cy="5718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257300" y="547370"/>
            <a:ext cx="15774035" cy="198945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1257300" y="2738120"/>
            <a:ext cx="15774035" cy="652843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13087350" y="547370"/>
            <a:ext cx="3943985" cy="871918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1257300" y="547370"/>
            <a:ext cx="11602085" cy="871918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2286000" y="1684020"/>
            <a:ext cx="13716635" cy="35820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2286000" y="5403215"/>
            <a:ext cx="13716635" cy="24841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257300" y="547370"/>
            <a:ext cx="15774035" cy="198945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1257300" y="2738120"/>
            <a:ext cx="15774035" cy="6528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247775" y="2564765"/>
            <a:ext cx="15774035" cy="42792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1247775" y="6884670"/>
            <a:ext cx="15774035" cy="22504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257300" y="547370"/>
            <a:ext cx="15774035" cy="198945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1257300" y="2738120"/>
            <a:ext cx="7773035" cy="6528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9258300" y="2738120"/>
            <a:ext cx="7773035" cy="6528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259840" y="547370"/>
            <a:ext cx="15774035" cy="198945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1259840" y="2522220"/>
            <a:ext cx="7736840" cy="123571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1259840" y="3757295"/>
            <a:ext cx="7736840" cy="55283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9258300" y="2522220"/>
            <a:ext cx="7775575" cy="123571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9258300" y="3757295"/>
            <a:ext cx="7775575" cy="55283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257300" y="547370"/>
            <a:ext cx="15774035" cy="198945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259840" y="685800"/>
            <a:ext cx="5898515" cy="24009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7774940" y="1480820"/>
            <a:ext cx="9258935" cy="7311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259840" y="3086100"/>
            <a:ext cx="5898515" cy="5718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259840" y="685800"/>
            <a:ext cx="5898515" cy="24009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7774940" y="1480820"/>
            <a:ext cx="9258935" cy="731139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259840" y="3086100"/>
            <a:ext cx="5898515" cy="5718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257300" y="547370"/>
            <a:ext cx="15774035" cy="198945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1257300" y="2738120"/>
            <a:ext cx="15774035" cy="652843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13087350" y="547370"/>
            <a:ext cx="3943985" cy="871918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1257300" y="547370"/>
            <a:ext cx="11602085" cy="871918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  <a:sym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  <a:sym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  <a:sym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  <a:sym typeface="맑은 고딕" charset="0"/>
              </a:rPr>
              <a:t>12/20/2024</a:t>
            </a:fld>
            <a:endParaRPr lang="en-US" altLang="ko-KR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257300" y="547370"/>
            <a:ext cx="15774035" cy="198945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 sz="1800"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1257300" y="2738120"/>
            <a:ext cx="15774035" cy="6528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  <a:p>
            <a:pPr marL="228600" indent="-22860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  <a:p>
            <a:pPr marL="228600" indent="-22860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  <a:p>
            <a:pPr marL="228600" indent="-22860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  <a:p>
            <a:pPr marL="228600" indent="-22860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257300" y="547370"/>
            <a:ext cx="15774035" cy="198945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 sz="1800">
                <a:latin typeface="맑은 고딕" charset="0"/>
                <a:ea typeface="맑은 고딕" charset="0"/>
                <a:sym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1257300" y="2738120"/>
            <a:ext cx="15774035" cy="6528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  <a:sym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  <a:p>
            <a:pPr marL="228600" indent="-22860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  <a:sym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  <a:p>
            <a:pPr marL="228600" indent="-22860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  <a:sym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  <a:p>
            <a:pPr marL="228600" indent="-22860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  <a:sym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  <a:p>
            <a:pPr marL="228600" indent="-22860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  <a:sym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2024-12-20</a:t>
            </a:fld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  <a:sym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2" r:id="rId1"/>
    <p:sldLayoutId id="2147484503" r:id="rId2"/>
    <p:sldLayoutId id="2147484504" r:id="rId3"/>
    <p:sldLayoutId id="2147484505" r:id="rId4"/>
    <p:sldLayoutId id="2147484506" r:id="rId5"/>
    <p:sldLayoutId id="2147484507" r:id="rId6"/>
    <p:sldLayoutId id="2147484508" r:id="rId7"/>
    <p:sldLayoutId id="2147484509" r:id="rId8"/>
    <p:sldLayoutId id="2147484510" r:id="rId9"/>
    <p:sldLayoutId id="2147484511" r:id="rId10"/>
    <p:sldLayoutId id="2147484512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9.png"/><Relationship Id="rId4" Type="http://schemas.openxmlformats.org/officeDocument/2006/relationships/image" Target="../media/image1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5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26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8.png"/><Relationship Id="rId4" Type="http://schemas.openxmlformats.org/officeDocument/2006/relationships/image" Target="../media/image26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.png"/><Relationship Id="rId7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3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8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png"/><Relationship Id="rId7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.png"/><Relationship Id="rId7" Type="http://schemas.openxmlformats.org/officeDocument/2006/relationships/image" Target="../media/image7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.png"/><Relationship Id="rId7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7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.png"/><Relationship Id="rId7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4.png"/><Relationship Id="rId7" Type="http://schemas.openxmlformats.org/officeDocument/2006/relationships/image" Target="../media/image8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12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.png"/><Relationship Id="rId7" Type="http://schemas.openxmlformats.org/officeDocument/2006/relationships/image" Target="../media/image9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4.png"/><Relationship Id="rId7" Type="http://schemas.openxmlformats.org/officeDocument/2006/relationships/image" Target="../media/image9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4.png"/><Relationship Id="rId7" Type="http://schemas.openxmlformats.org/officeDocument/2006/relationships/image" Target="../media/image9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3.jpeg"/><Relationship Id="rId12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png"/><Relationship Id="rId11" Type="http://schemas.openxmlformats.org/officeDocument/2006/relationships/image" Target="../media/image17.png"/><Relationship Id="rId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8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42900"/>
            <a:ext cx="17615535" cy="9347835"/>
          </a:xfrm>
          <a:prstGeom prst="rect">
            <a:avLst/>
          </a:prstGeom>
          <a:noFill/>
        </p:spPr>
      </p:pic>
      <p:sp>
        <p:nvSpPr>
          <p:cNvPr id="5" name="TextBox 5"/>
          <p:cNvSpPr txBox="1">
            <a:spLocks/>
          </p:cNvSpPr>
          <p:nvPr/>
        </p:nvSpPr>
        <p:spPr>
          <a:xfrm>
            <a:off x="6604000" y="3219450"/>
            <a:ext cx="5297170" cy="7632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ctr">
              <a:lnSpc>
                <a:spcPct val="87980"/>
              </a:lnSpc>
              <a:buFontTx/>
              <a:buNone/>
            </a:pPr>
            <a:r>
              <a:rPr lang="ko-KR" sz="4300" b="0" i="0" strike="noStrike" spc="-80">
                <a:solidFill>
                  <a:srgbClr val="2A2A2A"/>
                </a:solidFill>
                <a:ea typeface="Pretendard Regular" charset="0"/>
              </a:rPr>
              <a:t>React, Node, Spring</a:t>
            </a:r>
            <a:endParaRPr lang="ko-KR" altLang="en-US" sz="4300" b="0" i="0" strike="noStrike">
              <a:solidFill>
                <a:srgbClr val="2A2A2A"/>
              </a:solidFill>
              <a:ea typeface="Pretendard Regular" charset="0"/>
            </a:endParaRPr>
          </a:p>
        </p:txBody>
      </p:sp>
      <p:sp>
        <p:nvSpPr>
          <p:cNvPr id="6" name="TextBox 6"/>
          <p:cNvSpPr txBox="1">
            <a:spLocks/>
          </p:cNvSpPr>
          <p:nvPr/>
        </p:nvSpPr>
        <p:spPr>
          <a:xfrm>
            <a:off x="3771900" y="4464050"/>
            <a:ext cx="10974070" cy="19062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ctr">
              <a:lnSpc>
                <a:spcPct val="87980"/>
              </a:lnSpc>
              <a:buFontTx/>
              <a:buNone/>
            </a:pPr>
            <a:r>
              <a:rPr lang="ko-KR" sz="10700" b="0" i="0" strike="noStrike">
                <a:solidFill>
                  <a:srgbClr val="4585FB"/>
                </a:solidFill>
                <a:ea typeface="Pretendard Bold" charset="0"/>
              </a:rPr>
              <a:t>소모임 웹 프로젝트</a:t>
            </a:r>
            <a:endParaRPr lang="ko-KR" altLang="en-US" sz="107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9359900"/>
            <a:ext cx="7721600" cy="596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01100" y="990600"/>
            <a:ext cx="686435" cy="3772535"/>
          </a:xfrm>
          <a:prstGeom prst="rect">
            <a:avLst/>
          </a:prstGeom>
          <a:noFill/>
        </p:spPr>
      </p:pic>
      <p:sp>
        <p:nvSpPr>
          <p:cNvPr id="10" name="TextBox 10"/>
          <p:cNvSpPr txBox="1">
            <a:spLocks/>
          </p:cNvSpPr>
          <p:nvPr/>
        </p:nvSpPr>
        <p:spPr>
          <a:xfrm>
            <a:off x="5372100" y="9499600"/>
            <a:ext cx="7563485" cy="3060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ctr">
              <a:lnSpc>
                <a:spcPct val="87980"/>
              </a:lnSpc>
              <a:buFontTx/>
              <a:buNone/>
            </a:pPr>
            <a:r>
              <a:rPr lang="en-US" sz="1700" b="0" i="0" strike="noStrike">
                <a:solidFill>
                  <a:srgbClr val="4585FB"/>
                </a:solidFill>
                <a:latin typeface="Pretendard Medium" charset="0"/>
              </a:rPr>
              <a:t>Presenter.  </a:t>
            </a:r>
            <a:r>
              <a:rPr lang="ko-KR" sz="1700" b="0" i="0" strike="noStrike">
                <a:solidFill>
                  <a:srgbClr val="4585FB"/>
                </a:solidFill>
                <a:ea typeface="Pretendard Medium" charset="0"/>
              </a:rPr>
              <a:t>권익현</a:t>
            </a:r>
            <a:r>
              <a:rPr lang="en-US" sz="1700" b="0" i="0" strike="noStrike">
                <a:solidFill>
                  <a:srgbClr val="4585FB"/>
                </a:solidFill>
                <a:latin typeface="Pretendard Medium" charset="0"/>
              </a:rPr>
              <a:t> </a:t>
            </a:r>
            <a:r>
              <a:rPr lang="ko-KR" sz="1700" b="0" i="0" strike="noStrike">
                <a:solidFill>
                  <a:srgbClr val="4585FB"/>
                </a:solidFill>
                <a:latin typeface="Pretendard Medium" charset="0"/>
              </a:rPr>
              <a:t>,신동희, 이규선</a:t>
            </a:r>
            <a:r>
              <a:rPr lang="en-US" sz="1700" b="0" i="0" strike="noStrike">
                <a:solidFill>
                  <a:srgbClr val="4585FB"/>
                </a:solidFill>
                <a:latin typeface="Pretendard Medium" charset="0"/>
              </a:rPr>
              <a:t>  </a:t>
            </a:r>
            <a:r>
              <a:rPr lang="ko-KR" sz="17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1700" b="0" i="0" strike="noStrike">
                <a:solidFill>
                  <a:srgbClr val="4585FB"/>
                </a:solidFill>
                <a:latin typeface="Pretendard Medium" charset="0"/>
              </a:rPr>
              <a:t>   Date.  20</a:t>
            </a:r>
            <a:r>
              <a:rPr lang="ko-KR" sz="1700" b="0" i="0" strike="noStrike">
                <a:solidFill>
                  <a:srgbClr val="4585FB"/>
                </a:solidFill>
                <a:latin typeface="Pretendard Medium" charset="0"/>
              </a:rPr>
              <a:t>24</a:t>
            </a:r>
            <a:r>
              <a:rPr lang="en-US" sz="1700" b="0" i="0" strike="noStrike">
                <a:solidFill>
                  <a:srgbClr val="4585FB"/>
                </a:solidFill>
                <a:latin typeface="Pretendard Medium" charset="0"/>
              </a:rPr>
              <a:t>.</a:t>
            </a:r>
            <a:r>
              <a:rPr lang="ko-KR" sz="1700" b="0" i="0" strike="noStrike">
                <a:solidFill>
                  <a:srgbClr val="4585FB"/>
                </a:solidFill>
                <a:latin typeface="Pretendard Medium" charset="0"/>
              </a:rPr>
              <a:t>12</a:t>
            </a:r>
            <a:r>
              <a:rPr lang="en-US" sz="1700" b="0" i="0" strike="noStrike">
                <a:solidFill>
                  <a:srgbClr val="4585FB"/>
                </a:solidFill>
                <a:latin typeface="Pretendard Medium" charset="0"/>
              </a:rPr>
              <a:t>.</a:t>
            </a:r>
            <a:r>
              <a:rPr lang="ko-KR" sz="1700" b="0" i="0" strike="noStrike">
                <a:solidFill>
                  <a:srgbClr val="4585FB"/>
                </a:solidFill>
                <a:latin typeface="Pretendard Medium" charset="0"/>
              </a:rPr>
              <a:t>20</a:t>
            </a:r>
            <a:r>
              <a:rPr lang="en-US" sz="1700" b="0" i="0" strike="noStrike">
                <a:solidFill>
                  <a:srgbClr val="4585FB"/>
                </a:solidFill>
                <a:latin typeface="Pretendard Medium" charset="0"/>
              </a:rPr>
              <a:t>   </a:t>
            </a:r>
            <a:r>
              <a:rPr lang="ko-KR" sz="17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1700" b="0" i="0" strike="noStrike">
                <a:solidFill>
                  <a:srgbClr val="4585FB"/>
                </a:solidFill>
                <a:latin typeface="Pretendard Medium" charset="0"/>
              </a:rPr>
              <a:t>   Team.  </a:t>
            </a:r>
            <a:r>
              <a:rPr lang="ko-KR" sz="1700" b="0" i="0" strike="noStrike">
                <a:solidFill>
                  <a:srgbClr val="4585FB"/>
                </a:solidFill>
                <a:latin typeface="Pretendard Medium" charset="0"/>
              </a:rPr>
              <a:t>1조</a:t>
            </a:r>
            <a:endParaRPr lang="ko-KR" altLang="en-US" sz="17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188200" y="2819400"/>
            <a:ext cx="3912235" cy="2800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ctr">
              <a:lnSpc>
                <a:spcPct val="119519"/>
              </a:lnSpc>
              <a:buFontTx/>
              <a:buNone/>
            </a:pPr>
            <a:r>
              <a:rPr lang="en-US" sz="1600" b="0" i="0" strike="noStrike" spc="300">
                <a:solidFill>
                  <a:srgbClr val="4585FB"/>
                </a:solidFill>
                <a:latin typeface="Pretendard Bold" charset="0"/>
              </a:rPr>
              <a:t>20</a:t>
            </a:r>
            <a:r>
              <a:rPr lang="ko-KR" sz="1600" b="0" i="0" strike="noStrike" spc="300">
                <a:solidFill>
                  <a:srgbClr val="4585FB"/>
                </a:solidFill>
                <a:latin typeface="Pretendard Bold" charset="0"/>
              </a:rPr>
              <a:t>24</a:t>
            </a:r>
            <a:r>
              <a:rPr lang="en-US" sz="1600" b="0" i="0" strike="noStrike" spc="300">
                <a:solidFill>
                  <a:srgbClr val="4585FB"/>
                </a:solidFill>
                <a:latin typeface="Pretendard Bold" charset="0"/>
              </a:rPr>
              <a:t>  BUSINESS REPORT</a:t>
            </a:r>
            <a:endParaRPr lang="ko-KR" altLang="en-US" sz="1600" b="0" i="0" strike="noStrike">
              <a:solidFill>
                <a:srgbClr val="4585FB"/>
              </a:solidFill>
              <a:latin typeface="Pretendard Bold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78800" y="-7569200"/>
            <a:ext cx="1905635" cy="17640935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135" cy="26035"/>
          </a:xfrm>
          <a:prstGeom prst="rect">
            <a:avLst/>
          </a:prstGeom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209800"/>
            <a:ext cx="15989935" cy="26035"/>
          </a:xfrm>
          <a:prstGeom prst="rect">
            <a:avLst/>
          </a:prstGeom>
          <a:noFill/>
        </p:spPr>
      </p:pic>
      <p:sp>
        <p:nvSpPr>
          <p:cNvPr id="5" name="Rect 0"/>
          <p:cNvSpPr txBox="1">
            <a:spLocks/>
          </p:cNvSpPr>
          <p:nvPr/>
        </p:nvSpPr>
        <p:spPr>
          <a:xfrm>
            <a:off x="3178175" y="630555"/>
            <a:ext cx="10502900" cy="12452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QR Login Architecture</a:t>
            </a:r>
            <a:br>
              <a:rPr/>
            </a:b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1079500" y="533400"/>
            <a:ext cx="1905635" cy="14992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90">
                <a:solidFill>
                  <a:srgbClr val="4585FB"/>
                </a:solidFill>
                <a:latin typeface="Poppins ExtraLight" charset="0"/>
              </a:rPr>
              <a:t>01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3180715" y="2890520"/>
            <a:ext cx="2561590" cy="641350"/>
          </a:xfrm>
          <a:prstGeom prst="rect">
            <a:avLst/>
          </a:prstGeom>
          <a:solidFill>
            <a:srgbClr val="4585FB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React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11855450" y="2886075"/>
            <a:ext cx="2561590" cy="641350"/>
          </a:xfrm>
          <a:prstGeom prst="rect">
            <a:avLst/>
          </a:prstGeom>
          <a:solidFill>
            <a:srgbClr val="4585FB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Node Server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" name="Rect 0"/>
          <p:cNvCxnSpPr/>
          <p:nvPr/>
        </p:nvCxnSpPr>
        <p:spPr>
          <a:xfrm flipH="1">
            <a:off x="4432300" y="3517900"/>
            <a:ext cx="3810" cy="668083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t 0"/>
          <p:cNvCxnSpPr/>
          <p:nvPr/>
        </p:nvCxnSpPr>
        <p:spPr>
          <a:xfrm>
            <a:off x="13135610" y="3500755"/>
            <a:ext cx="22225" cy="6710680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도형 77"/>
          <p:cNvCxnSpPr/>
          <p:nvPr/>
        </p:nvCxnSpPr>
        <p:spPr>
          <a:xfrm>
            <a:off x="4432300" y="4419600"/>
            <a:ext cx="849693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상자 78"/>
          <p:cNvSpPr txBox="1">
            <a:spLocks/>
          </p:cNvSpPr>
          <p:nvPr/>
        </p:nvSpPr>
        <p:spPr>
          <a:xfrm>
            <a:off x="4785360" y="3792220"/>
            <a:ext cx="2521585" cy="52387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400">
                <a:latin typeface="맑은 고딕" charset="0"/>
                <a:ea typeface="맑은 고딕" charset="0"/>
                <a:sym typeface="맑은 고딕" charset="0"/>
              </a:rPr>
              <a:t>1.QR생성 요청</a:t>
            </a:r>
            <a:endParaRPr lang="ko-KR" altLang="en-US" sz="1400"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sz="1400">
                <a:latin typeface="맑은 고딕" charset="0"/>
                <a:ea typeface="맑은 고딕" charset="0"/>
                <a:sym typeface="맑은 고딕" charset="0"/>
              </a:rPr>
              <a:t>With AccessToken</a:t>
            </a:r>
            <a:endParaRPr lang="ko-KR" altLang="en-US" sz="14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4" name="텍스트 상자 79"/>
          <p:cNvSpPr txBox="1">
            <a:spLocks/>
          </p:cNvSpPr>
          <p:nvPr/>
        </p:nvSpPr>
        <p:spPr>
          <a:xfrm>
            <a:off x="12538075" y="3708400"/>
            <a:ext cx="3976370" cy="249301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2.QRCode 생성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AccessToken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+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SessionToken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(만료시간)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+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LoginUrl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(모바일 이동URL)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5" name="도형 80"/>
          <p:cNvCxnSpPr/>
          <p:nvPr/>
        </p:nvCxnSpPr>
        <p:spPr>
          <a:xfrm flipH="1">
            <a:off x="4584700" y="5359400"/>
            <a:ext cx="8560435" cy="133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상자 81"/>
          <p:cNvSpPr txBox="1">
            <a:spLocks/>
          </p:cNvSpPr>
          <p:nvPr/>
        </p:nvSpPr>
        <p:spPr>
          <a:xfrm>
            <a:off x="10165715" y="4956175"/>
            <a:ext cx="252158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400">
                <a:latin typeface="맑은 고딕" charset="0"/>
                <a:ea typeface="맑은 고딕" charset="0"/>
                <a:sym typeface="맑은 고딕" charset="0"/>
              </a:rPr>
              <a:t>3.QR</a:t>
            </a:r>
            <a:r>
              <a:rPr lang="ko-KR" sz="1400">
                <a:latin typeface="맑은 고딕" charset="0"/>
                <a:ea typeface="맑은 고딕" charset="0"/>
                <a:sym typeface="맑은 고딕" charset="0"/>
              </a:rPr>
              <a:t>코드전달</a:t>
            </a:r>
            <a:endParaRPr lang="ko-KR" altLang="en-US" sz="1400">
              <a:latin typeface="맑은 고딕" charset="0"/>
              <a:ea typeface="맑은 고딕" charset="0"/>
              <a:sym typeface="맑은 고딕" charset="0"/>
            </a:endParaRPr>
          </a:p>
        </p:txBody>
      </p:sp>
      <p:pic>
        <p:nvPicPr>
          <p:cNvPr id="17" name="그림 8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0" y="4749800"/>
            <a:ext cx="546735" cy="546735"/>
          </a:xfrm>
          <a:prstGeom prst="rect">
            <a:avLst/>
          </a:prstGeom>
          <a:noFill/>
        </p:spPr>
      </p:pic>
      <p:sp>
        <p:nvSpPr>
          <p:cNvPr id="18" name="텍스트 상자 83"/>
          <p:cNvSpPr txBox="1">
            <a:spLocks/>
          </p:cNvSpPr>
          <p:nvPr/>
        </p:nvSpPr>
        <p:spPr>
          <a:xfrm>
            <a:off x="3060700" y="5219700"/>
            <a:ext cx="121983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4.Rendering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9" name="도형 84"/>
          <p:cNvSpPr>
            <a:spLocks/>
          </p:cNvSpPr>
          <p:nvPr/>
        </p:nvSpPr>
        <p:spPr>
          <a:xfrm>
            <a:off x="4965700" y="5537200"/>
            <a:ext cx="7747635" cy="34353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SS</a:t>
            </a:r>
            <a:r>
              <a:rPr lang="ko-KR" sz="1800">
                <a:latin typeface="맑은 고딕" charset="0"/>
                <a:ea typeface="맑은 고딕" charset="0"/>
              </a:rPr>
              <a:t>E:만료시간과 유효성을 지속적으로 확인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0" name="도형 86"/>
          <p:cNvCxnSpPr/>
          <p:nvPr/>
        </p:nvCxnSpPr>
        <p:spPr>
          <a:xfrm>
            <a:off x="4457700" y="6946900"/>
            <a:ext cx="845883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87"/>
          <p:cNvSpPr txBox="1">
            <a:spLocks/>
          </p:cNvSpPr>
          <p:nvPr/>
        </p:nvSpPr>
        <p:spPr>
          <a:xfrm>
            <a:off x="4565015" y="6607175"/>
            <a:ext cx="252158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400">
                <a:latin typeface="맑은 고딕" charset="0"/>
                <a:ea typeface="맑은 고딕" charset="0"/>
                <a:sym typeface="맑은 고딕" charset="0"/>
              </a:rPr>
              <a:t>5.QR생성 </a:t>
            </a:r>
            <a:r>
              <a:rPr lang="ko-KR" sz="1400">
                <a:latin typeface="맑은 고딕" charset="0"/>
                <a:ea typeface="맑은 고딕" charset="0"/>
                <a:sym typeface="맑은 고딕" charset="0"/>
              </a:rPr>
              <a:t>스캔</a:t>
            </a:r>
            <a:endParaRPr lang="ko-KR" altLang="en-US" sz="14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22" name="텍스트 상자 88"/>
          <p:cNvSpPr txBox="1">
            <a:spLocks/>
          </p:cNvSpPr>
          <p:nvPr/>
        </p:nvSpPr>
        <p:spPr>
          <a:xfrm>
            <a:off x="12913360" y="6738620"/>
            <a:ext cx="3214370" cy="83185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AccessToken  검증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SessionToken 검증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    LoginURL  검증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3" name="도형 89"/>
          <p:cNvCxnSpPr/>
          <p:nvPr/>
        </p:nvCxnSpPr>
        <p:spPr>
          <a:xfrm flipH="1">
            <a:off x="4686300" y="7747000"/>
            <a:ext cx="848423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90"/>
          <p:cNvSpPr txBox="1">
            <a:spLocks/>
          </p:cNvSpPr>
          <p:nvPr/>
        </p:nvSpPr>
        <p:spPr>
          <a:xfrm>
            <a:off x="10724515" y="7407275"/>
            <a:ext cx="252158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400">
                <a:latin typeface="맑은 고딕" charset="0"/>
                <a:ea typeface="맑은 고딕" charset="0"/>
                <a:sym typeface="맑은 고딕" charset="0"/>
              </a:rPr>
              <a:t>1.</a:t>
            </a:r>
            <a:r>
              <a:rPr lang="ko-KR" sz="1400">
                <a:latin typeface="맑은 고딕" charset="0"/>
                <a:ea typeface="맑은 고딕" charset="0"/>
                <a:sym typeface="맑은 고딕" charset="0"/>
              </a:rPr>
              <a:t>URL응답</a:t>
            </a:r>
            <a:endParaRPr lang="ko-KR" altLang="en-US" sz="14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25" name="텍스트 상자 91"/>
          <p:cNvSpPr txBox="1">
            <a:spLocks/>
          </p:cNvSpPr>
          <p:nvPr/>
        </p:nvSpPr>
        <p:spPr>
          <a:xfrm>
            <a:off x="3251200" y="7567930"/>
            <a:ext cx="118935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400">
                <a:latin typeface="맑은 고딕" charset="0"/>
                <a:ea typeface="맑은 고딕" charset="0"/>
                <a:sym typeface="맑은 고딕" charset="0"/>
              </a:rPr>
              <a:t>성공!</a:t>
            </a:r>
            <a:endParaRPr lang="ko-KR" altLang="en-US" sz="1400">
              <a:latin typeface="맑은 고딕" charset="0"/>
              <a:ea typeface="맑은 고딕" charset="0"/>
              <a:sym typeface="맑은 고딕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66100" y="-7543800"/>
            <a:ext cx="1905635" cy="17640935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2209800"/>
            <a:ext cx="15989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60700" y="6261100"/>
            <a:ext cx="6337300" cy="25400"/>
          </a:xfrm>
          <a:prstGeom prst="rect">
            <a:avLst/>
          </a:prstGeom>
        </p:spPr>
      </p:pic>
      <p:sp>
        <p:nvSpPr>
          <p:cNvPr id="8" name="TextBox 8"/>
          <p:cNvSpPr txBox="1">
            <a:spLocks/>
          </p:cNvSpPr>
          <p:nvPr/>
        </p:nvSpPr>
        <p:spPr>
          <a:xfrm>
            <a:off x="1092200" y="7327900"/>
            <a:ext cx="4432935" cy="16643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>
              <a:lnSpc>
                <a:spcPct val="114539"/>
              </a:lnSpc>
              <a:buFontTx/>
              <a:buNone/>
            </a:pPr>
            <a:r>
              <a:rPr lang="ko-KR" sz="21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사용자의 정보를 받고 유효성 검사를 합니다.</a:t>
            </a:r>
            <a:endParaRPr lang="ko-KR" altLang="en-US" sz="2100" b="0" i="0" strike="noStrike" dirty="0">
              <a:solidFill>
                <a:srgbClr val="2A2A2A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>
              <a:lnSpc>
                <a:spcPct val="114539"/>
              </a:lnSpc>
              <a:buFontTx/>
              <a:buNone/>
            </a:pPr>
            <a:r>
              <a:rPr lang="ko-KR" sz="21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주소는 </a:t>
            </a:r>
            <a:r>
              <a:rPr lang="ko-KR" sz="2100" b="1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Daum</a:t>
            </a:r>
            <a:r>
              <a:rPr lang="ko-KR" sz="2100" b="1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00" b="1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address</a:t>
            </a:r>
            <a:r>
              <a:rPr lang="ko-KR" sz="2100" b="1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00" b="1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</a:t>
            </a:r>
            <a:r>
              <a:rPr lang="ko-KR" sz="2100" b="0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</a:t>
            </a:r>
            <a:r>
              <a:rPr lang="ko-KR" sz="21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사용했습니다.</a:t>
            </a:r>
            <a:endParaRPr lang="ko-KR" altLang="en-US" sz="2100" b="0" i="0" strike="noStrike" dirty="0">
              <a:solidFill>
                <a:srgbClr val="2A2A2A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2200" y="6819900"/>
            <a:ext cx="4445635" cy="4959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01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회원가입</a:t>
            </a:r>
            <a:endParaRPr lang="ko-KR" altLang="en-US" sz="2800" b="0" i="0" strike="noStrike">
              <a:solidFill>
                <a:srgbClr val="4585FB"/>
              </a:solidFill>
              <a:ea typeface="Pretendard Medium" charset="0"/>
            </a:endParaRPr>
          </a:p>
        </p:txBody>
      </p:sp>
      <p:sp>
        <p:nvSpPr>
          <p:cNvPr id="10" name="TextBox 10"/>
          <p:cNvSpPr txBox="1">
            <a:spLocks/>
          </p:cNvSpPr>
          <p:nvPr/>
        </p:nvSpPr>
        <p:spPr>
          <a:xfrm>
            <a:off x="6925310" y="7150100"/>
            <a:ext cx="3844925" cy="13227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>
              <a:lnSpc>
                <a:spcPct val="114539"/>
              </a:lnSpc>
              <a:buFontTx/>
              <a:buNone/>
            </a:pPr>
            <a:r>
              <a:rPr 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사용자가 삽입한 아이디와 비밀번호로 로그인을 합니다.</a:t>
            </a:r>
            <a:endParaRPr lang="ko-KR" altLang="en-US" sz="2200" b="0" i="0" strike="noStrike" dirty="0">
              <a:solidFill>
                <a:srgbClr val="2A2A2A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TextBox 11"/>
          <p:cNvSpPr txBox="1">
            <a:spLocks/>
          </p:cNvSpPr>
          <p:nvPr/>
        </p:nvSpPr>
        <p:spPr>
          <a:xfrm>
            <a:off x="6921500" y="6832600"/>
            <a:ext cx="4445635" cy="4959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02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로컬 로그인</a:t>
            </a:r>
            <a:endParaRPr lang="ko-KR" altLang="en-US" sz="2800" b="0" i="0" strike="noStrike">
              <a:solidFill>
                <a:srgbClr val="4585FB"/>
              </a:solidFill>
              <a:ea typeface="Pretendard Medium" charset="0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77300" y="6261100"/>
            <a:ext cx="6337300" cy="2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738100" y="7467600"/>
            <a:ext cx="4407535" cy="19310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>
              <a:lnSpc>
                <a:spcPct val="114539"/>
              </a:lnSpc>
              <a:buFontTx/>
              <a:buNone/>
            </a:pPr>
            <a:r>
              <a:rPr 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성공적으로 로그인 되고 </a:t>
            </a:r>
            <a:r>
              <a:rPr lang="ko-KR" sz="2200" b="0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웰컴</a:t>
            </a:r>
            <a:r>
              <a:rPr lang="en-US" alt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페이지로 넘어갑니다. 클라이언트에서 성공적으로 로컬</a:t>
            </a:r>
            <a:r>
              <a:rPr lang="en-US" alt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스토리지에 </a:t>
            </a:r>
            <a:r>
              <a:rPr lang="ko-KR" sz="2200" b="1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AccessToken</a:t>
            </a:r>
            <a:r>
              <a:rPr lang="ko-KR" sz="2200" b="0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</a:t>
            </a:r>
            <a:r>
              <a:rPr 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저장한 것을 확인할 수 있습니다</a:t>
            </a:r>
            <a:r>
              <a:rPr lang="ko-KR" sz="2200" b="0" i="0" strike="noStrike" dirty="0">
                <a:solidFill>
                  <a:srgbClr val="2A2A2A"/>
                </a:solidFill>
                <a:latin typeface="Pretendard Light" charset="0"/>
              </a:rPr>
              <a:t>.</a:t>
            </a:r>
            <a:r>
              <a:rPr lang="en-US" sz="2200" b="0" i="0" strike="noStrike" dirty="0">
                <a:solidFill>
                  <a:srgbClr val="2A2A2A"/>
                </a:solidFill>
                <a:latin typeface="Pretendard Light" charset="0"/>
              </a:rPr>
              <a:t> </a:t>
            </a:r>
            <a:endParaRPr lang="ko-KR" altLang="en-US" sz="2200" b="0" i="0" strike="noStrike" dirty="0">
              <a:solidFill>
                <a:srgbClr val="2A2A2A"/>
              </a:solidFill>
              <a:latin typeface="Pretendard Light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725400" y="6819900"/>
            <a:ext cx="4445635" cy="4959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03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웰컴페이지</a:t>
            </a:r>
            <a:endParaRPr lang="ko-KR" altLang="en-US" sz="2800" b="0" i="0" strike="noStrike">
              <a:solidFill>
                <a:srgbClr val="4585FB"/>
              </a:solidFill>
              <a:ea typeface="Pretendard Medium" charset="0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7" name="TextBox 17"/>
          <p:cNvSpPr txBox="1">
            <a:spLocks/>
          </p:cNvSpPr>
          <p:nvPr/>
        </p:nvSpPr>
        <p:spPr>
          <a:xfrm>
            <a:off x="3416300" y="660400"/>
            <a:ext cx="11428095" cy="1245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[로그인] 로컬 로그인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79500" y="533400"/>
            <a:ext cx="1905635" cy="14992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9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90">
                <a:solidFill>
                  <a:srgbClr val="4585FB"/>
                </a:solidFill>
                <a:latin typeface="Poppins ExtraLight" charset="0"/>
              </a:rPr>
              <a:t>1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pic>
        <p:nvPicPr>
          <p:cNvPr id="19" name="그림 3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070" y="3470275"/>
            <a:ext cx="5007610" cy="2688590"/>
          </a:xfrm>
          <a:prstGeom prst="rect">
            <a:avLst/>
          </a:prstGeom>
          <a:noFill/>
        </p:spPr>
      </p:pic>
      <p:pic>
        <p:nvPicPr>
          <p:cNvPr id="21" name="그림 3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940" y="3438525"/>
            <a:ext cx="5033645" cy="2724785"/>
          </a:xfrm>
          <a:prstGeom prst="rect">
            <a:avLst/>
          </a:prstGeom>
          <a:noFill/>
        </p:spPr>
      </p:pic>
      <p:pic>
        <p:nvPicPr>
          <p:cNvPr id="23" name="그림 9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" y="3467100"/>
            <a:ext cx="4977765" cy="26803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66100" y="-7543800"/>
            <a:ext cx="1905635" cy="17640935"/>
          </a:xfrm>
          <a:prstGeom prst="rect">
            <a:avLst/>
          </a:prstGeom>
          <a:noFill/>
        </p:spPr>
      </p:pic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2209800"/>
            <a:ext cx="15989935" cy="26035"/>
          </a:xfrm>
          <a:prstGeom prst="rect">
            <a:avLst/>
          </a:prstGeom>
          <a:noFill/>
        </p:spPr>
      </p:pic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0700" y="6261100"/>
            <a:ext cx="6337935" cy="2603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1003300" y="7315200"/>
            <a:ext cx="3975735" cy="17278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4539"/>
              </a:lnSpc>
              <a:buFontTx/>
              <a:buNone/>
            </a:pPr>
            <a:r>
              <a:rPr lang="ko-KR" sz="2100" b="1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UseGoogleLogin</a:t>
            </a:r>
            <a:r>
              <a:rPr lang="ko-KR" sz="21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라이브러리를 사용하여 </a:t>
            </a:r>
            <a:r>
              <a:rPr lang="ko-KR" sz="2100" b="0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CSS를</a:t>
            </a:r>
            <a:r>
              <a:rPr lang="ko-KR" sz="21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00" b="0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커스텀마이징</a:t>
            </a:r>
            <a:r>
              <a:rPr lang="ko-KR" sz="21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할 수 있었습니다.</a:t>
            </a:r>
            <a:endParaRPr lang="ko-KR" altLang="en-US" sz="2100" b="0" i="0" strike="noStrike" dirty="0">
              <a:solidFill>
                <a:srgbClr val="2A2A2A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092200" y="6819900"/>
            <a:ext cx="4445635" cy="4959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01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로그인 페이지</a:t>
            </a:r>
            <a:endParaRPr lang="ko-KR" altLang="en-US" sz="2800" b="0" i="0" strike="noStrike">
              <a:solidFill>
                <a:srgbClr val="4585FB"/>
              </a:solidFill>
              <a:ea typeface="Pretendard Medium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6772910" y="7303770"/>
            <a:ext cx="4407535" cy="19310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4539"/>
              </a:lnSpc>
              <a:buFontTx/>
              <a:buNone/>
            </a:pPr>
            <a:r>
              <a:rPr 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구글 로그인을 클릭하면 사용할 사용자의 구글계정을 묻습니다.</a:t>
            </a:r>
            <a:endParaRPr lang="ko-KR" altLang="en-US" sz="2200" b="0" i="0" strike="noStrike" dirty="0">
              <a:solidFill>
                <a:srgbClr val="2A2A2A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 algn="just">
              <a:lnSpc>
                <a:spcPct val="114539"/>
              </a:lnSpc>
              <a:buFontTx/>
              <a:buNone/>
            </a:pPr>
            <a:r>
              <a:rPr 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사용자가 선택한 계정으로 로그인을 시도합니다.</a:t>
            </a:r>
            <a:endParaRPr lang="ko-KR" altLang="en-US" sz="2200" b="0" i="0" strike="noStrike" dirty="0">
              <a:solidFill>
                <a:srgbClr val="2A2A2A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6908800" y="6819900"/>
            <a:ext cx="4445635" cy="4959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02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소셜 로그인</a:t>
            </a:r>
            <a:endParaRPr lang="ko-KR" altLang="en-US" sz="2800" b="0" i="0" strike="noStrike">
              <a:solidFill>
                <a:srgbClr val="4585FB"/>
              </a:solidFill>
              <a:ea typeface="Pretendard Medium" charset="0"/>
            </a:endParaRPr>
          </a:p>
        </p:txBody>
      </p:sp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77300" y="6261100"/>
            <a:ext cx="6337935" cy="26035"/>
          </a:xfrm>
          <a:prstGeom prst="rect">
            <a:avLst/>
          </a:prstGeom>
          <a:noFill/>
        </p:spPr>
      </p:pic>
      <p:sp>
        <p:nvSpPr>
          <p:cNvPr id="14" name="Rect 0"/>
          <p:cNvSpPr txBox="1">
            <a:spLocks/>
          </p:cNvSpPr>
          <p:nvPr/>
        </p:nvSpPr>
        <p:spPr>
          <a:xfrm>
            <a:off x="12738100" y="7467600"/>
            <a:ext cx="4407535" cy="19310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>
              <a:lnSpc>
                <a:spcPct val="114539"/>
              </a:lnSpc>
              <a:buFontTx/>
              <a:buNone/>
            </a:pPr>
            <a:r>
              <a:rPr 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성공적으로 로그인 되고 </a:t>
            </a:r>
            <a:r>
              <a:rPr lang="ko-KR" sz="2200" b="0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웰컴</a:t>
            </a:r>
            <a:r>
              <a:rPr lang="en-US" alt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페이지로 넘어갑니다. 클라이언트에서 성공적으로 로컬</a:t>
            </a:r>
            <a:r>
              <a:rPr lang="en-US" alt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스토리지에 </a:t>
            </a:r>
            <a:r>
              <a:rPr lang="ko-KR" sz="2200" b="1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AccessToken</a:t>
            </a:r>
            <a:r>
              <a:rPr lang="ko-KR" sz="2200" b="0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</a:t>
            </a:r>
            <a:r>
              <a:rPr 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저장한 것을 확인할 수 있습니다.</a:t>
            </a:r>
            <a:r>
              <a:rPr lang="en-US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 </a:t>
            </a:r>
            <a:endParaRPr lang="ko-KR" altLang="en-US" sz="2200" b="0" i="0" strike="noStrike" dirty="0">
              <a:solidFill>
                <a:srgbClr val="2A2A2A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12725400" y="6819900"/>
            <a:ext cx="4445635" cy="4959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03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웰컴페이지</a:t>
            </a:r>
            <a:endParaRPr lang="ko-KR" altLang="en-US" sz="2800" b="0" i="0" strike="noStrike">
              <a:solidFill>
                <a:srgbClr val="4585FB"/>
              </a:solidFill>
              <a:ea typeface="Pretendard Medium" charset="0"/>
            </a:endParaRPr>
          </a:p>
        </p:txBody>
      </p:sp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135" cy="26035"/>
          </a:xfrm>
          <a:prstGeom prst="rect">
            <a:avLst/>
          </a:prstGeom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>
            <a:off x="3416300" y="660400"/>
            <a:ext cx="11671935" cy="1245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[로그인] 소셜 로그인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1079500" y="533400"/>
            <a:ext cx="1906270" cy="1499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8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80">
                <a:solidFill>
                  <a:srgbClr val="4585FB"/>
                </a:solidFill>
                <a:latin typeface="Poppins ExtraLight" charset="0"/>
              </a:rPr>
              <a:t>1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pic>
        <p:nvPicPr>
          <p:cNvPr id="19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" y="3444875"/>
            <a:ext cx="5007610" cy="2688590"/>
          </a:xfrm>
          <a:prstGeom prst="rect">
            <a:avLst/>
          </a:prstGeom>
          <a:noFill/>
        </p:spPr>
      </p:pic>
      <p:pic>
        <p:nvPicPr>
          <p:cNvPr id="20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345" y="3438525"/>
            <a:ext cx="5078730" cy="2724785"/>
          </a:xfrm>
          <a:prstGeom prst="rect">
            <a:avLst/>
          </a:prstGeom>
          <a:noFill/>
        </p:spPr>
      </p:pic>
      <p:pic>
        <p:nvPicPr>
          <p:cNvPr id="21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940" y="3438525"/>
            <a:ext cx="5033645" cy="27247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381500" y="-114300"/>
            <a:ext cx="1016000" cy="748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81500" y="4267200"/>
            <a:ext cx="1016635" cy="7480935"/>
          </a:xfrm>
          <a:prstGeom prst="rect">
            <a:avLst/>
          </a:prstGeom>
          <a:noFill/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800" y="5803900"/>
            <a:ext cx="63881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51000" y="3657600"/>
            <a:ext cx="6464935" cy="4959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01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QR코드</a:t>
            </a:r>
            <a:endParaRPr lang="ko-KR" altLang="en-US" sz="2800" b="0" i="0" strike="noStrike">
              <a:solidFill>
                <a:srgbClr val="4585FB"/>
              </a:solidFill>
              <a:ea typeface="Pretendard Medium" charset="0"/>
            </a:endParaRPr>
          </a:p>
        </p:txBody>
      </p:sp>
      <p:sp>
        <p:nvSpPr>
          <p:cNvPr id="14" name="TextBox 14"/>
          <p:cNvSpPr txBox="1">
            <a:spLocks/>
          </p:cNvSpPr>
          <p:nvPr/>
        </p:nvSpPr>
        <p:spPr>
          <a:xfrm>
            <a:off x="1663700" y="4292600"/>
            <a:ext cx="6452235" cy="11563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342900" indent="-342900" algn="just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ko-KR" sz="2200" b="0" i="0" strike="noStrike" dirty="0" err="1">
                <a:solidFill>
                  <a:srgbClr val="2A2A2A"/>
                </a:solidFill>
                <a:ea typeface="Pretendard Light" charset="0"/>
              </a:rPr>
              <a:t>QR에는</a:t>
            </a:r>
            <a:r>
              <a:rPr lang="ko-KR" sz="2200" b="0" i="0" strike="noStrike" dirty="0">
                <a:solidFill>
                  <a:srgbClr val="2A2A2A"/>
                </a:solidFill>
                <a:ea typeface="Pretendard Light" charset="0"/>
              </a:rPr>
              <a:t> </a:t>
            </a:r>
            <a:r>
              <a:rPr lang="ko-KR" sz="2200" b="0" i="0" strike="noStrike" dirty="0" err="1">
                <a:solidFill>
                  <a:srgbClr val="2A2A2A"/>
                </a:solidFill>
                <a:ea typeface="Pretendard Light" charset="0"/>
              </a:rPr>
              <a:t>AccessToken</a:t>
            </a:r>
            <a:r>
              <a:rPr lang="ko-KR" sz="2200" b="0" i="0" strike="noStrike" dirty="0">
                <a:solidFill>
                  <a:srgbClr val="2A2A2A"/>
                </a:solidFill>
                <a:ea typeface="Pretendard Light" charset="0"/>
              </a:rPr>
              <a:t>, </a:t>
            </a:r>
            <a:r>
              <a:rPr lang="ko-KR" sz="2200" b="0" i="0" strike="noStrike" dirty="0" err="1">
                <a:solidFill>
                  <a:srgbClr val="2A2A2A"/>
                </a:solidFill>
                <a:ea typeface="Pretendard Light" charset="0"/>
              </a:rPr>
              <a:t>SessionToken</a:t>
            </a:r>
            <a:r>
              <a:rPr lang="ko-KR" sz="2200" b="0" i="0" strike="noStrike" dirty="0">
                <a:solidFill>
                  <a:srgbClr val="2A2A2A"/>
                </a:solidFill>
                <a:ea typeface="Pretendard Light" charset="0"/>
              </a:rPr>
              <a:t>, </a:t>
            </a:r>
            <a:r>
              <a:rPr lang="ko-KR" sz="2200" b="0" i="0" strike="noStrike" dirty="0" err="1">
                <a:solidFill>
                  <a:srgbClr val="2A2A2A"/>
                </a:solidFill>
                <a:ea typeface="Pretendard Light" charset="0"/>
              </a:rPr>
              <a:t>URL이</a:t>
            </a:r>
            <a:r>
              <a:rPr lang="ko-KR" sz="2200" b="0" i="0" strike="noStrike" dirty="0">
                <a:solidFill>
                  <a:srgbClr val="2A2A2A"/>
                </a:solidFill>
                <a:ea typeface="Pretendard Light" charset="0"/>
              </a:rPr>
              <a:t> 포함되어 있습니다.</a:t>
            </a:r>
            <a:endParaRPr lang="ko-KR" altLang="en-US" sz="2200" b="0" i="0" strike="noStrike" dirty="0">
              <a:solidFill>
                <a:srgbClr val="2A2A2A"/>
              </a:solidFill>
              <a:ea typeface="Pretendard Light" charset="0"/>
            </a:endParaRPr>
          </a:p>
          <a:p>
            <a:pPr marL="342900" indent="-342900" algn="just">
              <a:lnSpc>
                <a:spcPct val="114539"/>
              </a:lnSpc>
            </a:pPr>
            <a:endParaRPr lang="ko-KR" altLang="en-US" sz="2200" b="0" i="0" strike="noStrike" dirty="0">
              <a:solidFill>
                <a:srgbClr val="2A2A2A"/>
              </a:solidFill>
              <a:latin typeface="Pretendard Light" charset="0"/>
            </a:endParaRPr>
          </a:p>
        </p:txBody>
      </p:sp>
      <p:sp>
        <p:nvSpPr>
          <p:cNvPr id="15" name="TextBox 15"/>
          <p:cNvSpPr txBox="1">
            <a:spLocks/>
          </p:cNvSpPr>
          <p:nvPr/>
        </p:nvSpPr>
        <p:spPr>
          <a:xfrm>
            <a:off x="1663700" y="6286500"/>
            <a:ext cx="6464935" cy="4959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02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만료시간</a:t>
            </a:r>
            <a:endParaRPr lang="ko-KR" altLang="en-US" sz="2800" b="0" i="0" strike="noStrike">
              <a:solidFill>
                <a:srgbClr val="4585FB"/>
              </a:solidFill>
              <a:ea typeface="Pretendard Medium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63700" y="6908800"/>
            <a:ext cx="6452235" cy="11563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342900" indent="-342900" algn="just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만료시간은 3분으로 설정했습니다.</a:t>
            </a:r>
            <a:endParaRPr lang="ko-KR" altLang="en-US" sz="2200" b="0" i="0" strike="noStrike" dirty="0">
              <a:solidFill>
                <a:srgbClr val="2A2A2A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 algn="just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ko-KR" sz="2200" b="1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Server-</a:t>
            </a:r>
            <a:r>
              <a:rPr lang="ko-KR" sz="2200" b="1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Side</a:t>
            </a:r>
            <a:r>
              <a:rPr lang="ko-KR" sz="2200" b="1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lang="ko-KR" sz="2200" b="1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Even</a:t>
            </a:r>
            <a:r>
              <a:rPr lang="ko-KR" sz="2200" b="0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t를</a:t>
            </a:r>
            <a:r>
              <a:rPr 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통해 3초에 1회씩 검사하며 만료시간이 지나면 </a:t>
            </a:r>
            <a:r>
              <a:rPr lang="ko-KR" sz="2200" b="1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SessionToken</a:t>
            </a:r>
            <a:r>
              <a:rPr lang="ko-KR" sz="2200" b="0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</a:t>
            </a:r>
            <a:r>
              <a:rPr 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삭제합니다</a:t>
            </a:r>
            <a:r>
              <a:rPr lang="ko-KR" sz="2200" b="0" i="0" strike="noStrike" dirty="0">
                <a:solidFill>
                  <a:srgbClr val="2A2A2A"/>
                </a:solidFill>
                <a:ea typeface="Pretendard Light" charset="0"/>
              </a:rPr>
              <a:t>.</a:t>
            </a:r>
            <a:endParaRPr lang="ko-KR" altLang="en-US" sz="2200" b="0" i="0" strike="noStrike" dirty="0">
              <a:solidFill>
                <a:srgbClr val="2A2A2A"/>
              </a:solidFill>
              <a:latin typeface="Pretendard Light" charset="0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18" name="TextBox 18"/>
          <p:cNvSpPr txBox="1">
            <a:spLocks/>
          </p:cNvSpPr>
          <p:nvPr/>
        </p:nvSpPr>
        <p:spPr>
          <a:xfrm>
            <a:off x="3416300" y="660400"/>
            <a:ext cx="11417935" cy="12452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[로그인] QR로그인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9500" y="533400"/>
            <a:ext cx="1905635" cy="14992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9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90">
                <a:solidFill>
                  <a:srgbClr val="4585FB"/>
                </a:solidFill>
                <a:latin typeface="Poppins ExtraLight" charset="0"/>
              </a:rPr>
              <a:t>1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pic>
        <p:nvPicPr>
          <p:cNvPr id="20" name="그림 9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295" y="2865120"/>
            <a:ext cx="3991610" cy="5572760"/>
          </a:xfrm>
          <a:prstGeom prst="rect">
            <a:avLst/>
          </a:prstGeom>
          <a:noFill/>
        </p:spPr>
      </p:pic>
      <p:pic>
        <p:nvPicPr>
          <p:cNvPr id="21" name="그림 95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32330" y="2882900"/>
            <a:ext cx="2770505" cy="5550535"/>
          </a:xfrm>
          <a:prstGeom prst="rect">
            <a:avLst/>
          </a:prstGeom>
          <a:noFill/>
        </p:spPr>
      </p:pic>
      <p:pic>
        <p:nvPicPr>
          <p:cNvPr id="22" name="그림 9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755" y="5481955"/>
            <a:ext cx="343535" cy="330835"/>
          </a:xfrm>
          <a:prstGeom prst="rect">
            <a:avLst/>
          </a:prstGeom>
          <a:noFill/>
        </p:spPr>
      </p:pic>
      <p:cxnSp>
        <p:nvCxnSpPr>
          <p:cNvPr id="23" name="도형 97"/>
          <p:cNvCxnSpPr/>
          <p:nvPr/>
        </p:nvCxnSpPr>
        <p:spPr>
          <a:xfrm flipH="1" flipV="1">
            <a:off x="8547100" y="4800600"/>
            <a:ext cx="1931035" cy="762635"/>
          </a:xfrm>
          <a:prstGeom prst="straightConnector1">
            <a:avLst/>
          </a:prstGeom>
          <a:ln w="19050" cap="flat" cmpd="sng">
            <a:solidFill>
              <a:schemeClr val="accent1">
                <a:alpha val="10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도형 104"/>
          <p:cNvCxnSpPr/>
          <p:nvPr/>
        </p:nvCxnSpPr>
        <p:spPr>
          <a:xfrm flipH="1">
            <a:off x="8318500" y="7493000"/>
            <a:ext cx="2642235" cy="635"/>
          </a:xfrm>
          <a:prstGeom prst="straightConnector1">
            <a:avLst/>
          </a:prstGeom>
          <a:ln w="19050" cap="flat" cmpd="sng">
            <a:solidFill>
              <a:schemeClr val="accent1">
                <a:alpha val="10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66100" y="-7543800"/>
            <a:ext cx="1905635" cy="17640935"/>
          </a:xfrm>
          <a:prstGeom prst="rect">
            <a:avLst/>
          </a:prstGeom>
          <a:noFill/>
        </p:spPr>
      </p:pic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2209800"/>
            <a:ext cx="15989935" cy="26035"/>
          </a:xfrm>
          <a:prstGeom prst="rect">
            <a:avLst/>
          </a:prstGeom>
          <a:noFill/>
        </p:spPr>
      </p:pic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0700" y="6261100"/>
            <a:ext cx="6337935" cy="2603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1130300" y="7607300"/>
            <a:ext cx="4572635" cy="11944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4539"/>
              </a:lnSpc>
              <a:buFontTx/>
              <a:buNone/>
            </a:pPr>
            <a:r>
              <a:rPr 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Nginx</a:t>
            </a:r>
            <a:r>
              <a:rPr 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서버에서 이미지 파일을 관리합니다.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 algn="just">
              <a:lnSpc>
                <a:spcPct val="114539"/>
              </a:lnSpc>
              <a:buFontTx/>
              <a:buNone/>
            </a:pP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 algn="just">
              <a:lnSpc>
                <a:spcPct val="114539"/>
              </a:lnSpc>
              <a:buFontTx/>
              <a:buNone/>
            </a:pP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사용자의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편의를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위해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각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이미지에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대해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개별적으로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변경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버튼을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제공하여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업데이트할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수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있도록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합니다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130300" y="6845300"/>
            <a:ext cx="4445635" cy="4959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01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정보수정 </a:t>
            </a:r>
            <a:endParaRPr lang="ko-KR" altLang="en-US" sz="2800" b="0" i="0" strike="noStrike">
              <a:solidFill>
                <a:srgbClr val="4585FB"/>
              </a:solidFill>
              <a:ea typeface="Pretendard Medium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6760210" y="7213600"/>
            <a:ext cx="4251325" cy="16783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4539"/>
              </a:lnSpc>
              <a:buFontTx/>
              <a:buNone/>
            </a:pP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변경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버튼을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누르면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확인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및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취소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버튼으로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전환되며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값이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렌더링되도록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구현했습니다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2200" i="0" strike="noStrike" dirty="0">
              <a:solidFill>
                <a:srgbClr val="2A2A2A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6832600" y="6845300"/>
            <a:ext cx="4445635" cy="4959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02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정보수정 버튼클릭</a:t>
            </a:r>
            <a:endParaRPr lang="ko-KR" altLang="en-US" sz="2800" b="0" i="0" strike="noStrike">
              <a:solidFill>
                <a:srgbClr val="4585FB"/>
              </a:solidFill>
              <a:ea typeface="Pretendard Medium" charset="0"/>
            </a:endParaRPr>
          </a:p>
        </p:txBody>
      </p:sp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77300" y="6261100"/>
            <a:ext cx="6337935" cy="26035"/>
          </a:xfrm>
          <a:prstGeom prst="rect">
            <a:avLst/>
          </a:prstGeom>
          <a:noFill/>
        </p:spPr>
      </p:pic>
      <p:sp>
        <p:nvSpPr>
          <p:cNvPr id="14" name="Rect 0"/>
          <p:cNvSpPr txBox="1">
            <a:spLocks/>
          </p:cNvSpPr>
          <p:nvPr/>
        </p:nvSpPr>
        <p:spPr>
          <a:xfrm>
            <a:off x="12712700" y="7277100"/>
            <a:ext cx="4407535" cy="19310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4539"/>
              </a:lnSpc>
              <a:buFontTx/>
              <a:buNone/>
            </a:pP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카테고리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수정은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최대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2개까지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선택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가능하도록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설정했으며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Modal을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활용해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시각적으로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구현했습니다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이를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통해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사용자에게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보다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생동감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있는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UI를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제공합니다</a:t>
            </a:r>
            <a:r>
              <a:rPr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2200" b="0" i="0" strike="noStrike" dirty="0">
              <a:solidFill>
                <a:srgbClr val="2A2A2A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12725400" y="6819900"/>
            <a:ext cx="4445635" cy="4959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03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카테고리 수정</a:t>
            </a:r>
            <a:endParaRPr lang="ko-KR" altLang="en-US" sz="2800" b="0" i="0" strike="noStrike">
              <a:solidFill>
                <a:srgbClr val="4585FB"/>
              </a:solidFill>
              <a:ea typeface="Pretendard Medium" charset="0"/>
            </a:endParaRPr>
          </a:p>
        </p:txBody>
      </p:sp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135" cy="26035"/>
          </a:xfrm>
          <a:prstGeom prst="rect">
            <a:avLst/>
          </a:prstGeom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>
            <a:off x="3416300" y="660400"/>
            <a:ext cx="12497435" cy="12452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[정보수정]프로필 수정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1079500" y="533400"/>
            <a:ext cx="1906270" cy="1499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8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80">
                <a:solidFill>
                  <a:srgbClr val="4585FB"/>
                </a:solidFill>
                <a:latin typeface="Poppins ExtraLight" charset="0"/>
              </a:rPr>
              <a:t>1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pic>
        <p:nvPicPr>
          <p:cNvPr id="22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" y="2804160"/>
            <a:ext cx="5059045" cy="3470275"/>
          </a:xfrm>
          <a:prstGeom prst="rect">
            <a:avLst/>
          </a:prstGeom>
          <a:noFill/>
        </p:spPr>
      </p:pic>
      <p:pic>
        <p:nvPicPr>
          <p:cNvPr id="23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2819400"/>
            <a:ext cx="4674235" cy="3455035"/>
          </a:xfrm>
          <a:prstGeom prst="rect">
            <a:avLst/>
          </a:prstGeom>
          <a:noFill/>
        </p:spPr>
      </p:pic>
      <p:pic>
        <p:nvPicPr>
          <p:cNvPr id="24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070" y="2806700"/>
            <a:ext cx="4406265" cy="34550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78800" y="-7556500"/>
            <a:ext cx="1906270" cy="17641570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700" y="2209800"/>
            <a:ext cx="15990570" cy="26670"/>
          </a:xfrm>
          <a:prstGeom prst="rect">
            <a:avLst/>
          </a:prstGeom>
          <a:noFill/>
        </p:spPr>
      </p:pic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292600" y="0"/>
            <a:ext cx="1017270" cy="7481570"/>
          </a:xfrm>
          <a:prstGeom prst="rect">
            <a:avLst/>
          </a:prstGeom>
          <a:noFill/>
        </p:spPr>
      </p:pic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292600" y="5461000"/>
            <a:ext cx="1017270" cy="7481570"/>
          </a:xfrm>
          <a:prstGeom prst="rect">
            <a:avLst/>
          </a:prstGeom>
          <a:noFill/>
        </p:spPr>
      </p:pic>
      <p:sp>
        <p:nvSpPr>
          <p:cNvPr id="13" name="Rect 0"/>
          <p:cNvSpPr txBox="1">
            <a:spLocks/>
          </p:cNvSpPr>
          <p:nvPr/>
        </p:nvSpPr>
        <p:spPr>
          <a:xfrm>
            <a:off x="1574800" y="4013200"/>
            <a:ext cx="6465570" cy="496570"/>
          </a:xfrm>
          <a:prstGeom prst="rect">
            <a:avLst/>
          </a:prstGeom>
        </p:spPr>
        <p:txBody>
          <a:bodyPr vert="horz" wrap="square" lIns="0" tIns="0" rIns="0" bIns="0" rtlCol="1" anchor="ctr">
            <a:no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sz="2800" b="0" i="0" strike="noStrike">
                <a:solidFill>
                  <a:srgbClr val="4585FB"/>
                </a:solidFill>
                <a:latin typeface="Pretendard Medium" charset="0"/>
                <a:ea typeface="Calibri" charset="0"/>
                <a:sym typeface="맑은 고딕" charset="0"/>
              </a:rPr>
              <a:t>01 </a:t>
            </a:r>
            <a:r>
              <a:rPr sz="2800" b="0" i="0" strike="noStrike">
                <a:solidFill>
                  <a:srgbClr val="4585FB"/>
                </a:solidFill>
                <a:latin typeface="Calibri" charset="0"/>
                <a:ea typeface="Pretendard Medium" charset="0"/>
                <a:sym typeface="맑은 고딕" charset="0"/>
              </a:rPr>
              <a:t>ㅣ</a:t>
            </a:r>
            <a:r>
              <a:rPr sz="2800" b="0" i="0" strike="noStrike">
                <a:solidFill>
                  <a:srgbClr val="4585FB"/>
                </a:solidFill>
                <a:latin typeface="Pretendard Medium" charset="0"/>
                <a:ea typeface="Calibri" charset="0"/>
                <a:sym typeface="맑은 고딕" charset="0"/>
              </a:rPr>
              <a:t> </a:t>
            </a:r>
            <a:r>
              <a:rPr sz="2800" b="0" i="0" strike="noStrike">
                <a:solidFill>
                  <a:srgbClr val="4585FB"/>
                </a:solidFill>
                <a:latin typeface="Pretendard Medium" charset="0"/>
                <a:ea typeface="맑은 고딕" charset="0"/>
                <a:sym typeface="맑은 고딕" charset="0"/>
              </a:rPr>
              <a:t>비밀번호 찾기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  <a:ea typeface="맑은 고딕" charset="0"/>
              <a:sym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1574800" y="5422900"/>
            <a:ext cx="6452870" cy="1156970"/>
          </a:xfrm>
          <a:prstGeom prst="rect">
            <a:avLst/>
          </a:prstGeom>
        </p:spPr>
        <p:txBody>
          <a:bodyPr vert="horz" wrap="square" lIns="0" tIns="0" rIns="0" bIns="0" rtlCol="1" anchor="ctr">
            <a:noAutofit/>
          </a:bodyPr>
          <a:lstStyle/>
          <a:p>
            <a:pPr marL="342900" indent="-342900" algn="just" defTabSz="914400" rtl="0" eaLnBrk="1" latinLnBrk="0" hangingPunct="1">
              <a:buClr>
                <a:srgbClr val="2A2A2A"/>
              </a:buClr>
              <a:buFont typeface="Arial"/>
              <a:buChar char="●"/>
            </a:pPr>
            <a:r>
              <a:rPr sz="1800" b="0" i="0" strike="noStrike" dirty="0" err="1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사용자에게</a:t>
            </a:r>
            <a:r>
              <a:rPr sz="18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 </a:t>
            </a:r>
            <a:r>
              <a:rPr sz="1800" b="0" i="0" strike="noStrike" dirty="0" err="1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아이디와</a:t>
            </a:r>
            <a:r>
              <a:rPr sz="18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 </a:t>
            </a:r>
            <a:r>
              <a:rPr sz="1800" b="0" i="0" strike="noStrike" dirty="0" err="1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이름</a:t>
            </a:r>
            <a:r>
              <a:rPr sz="18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 </a:t>
            </a:r>
            <a:r>
              <a:rPr sz="1800" b="0" i="0" strike="noStrike" dirty="0" err="1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그리고</a:t>
            </a:r>
            <a:r>
              <a:rPr sz="18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 </a:t>
            </a:r>
            <a:r>
              <a:rPr sz="1800" b="0" i="0" strike="noStrike" dirty="0" err="1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메일을</a:t>
            </a:r>
            <a:r>
              <a:rPr sz="18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 </a:t>
            </a:r>
            <a:r>
              <a:rPr sz="1800" b="0" i="0" strike="noStrike" dirty="0" err="1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받습니다</a:t>
            </a:r>
            <a:r>
              <a:rPr sz="18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.</a:t>
            </a:r>
            <a:endParaRPr lang="ko-KR" altLang="en-US" sz="1800" b="0" i="0" strike="noStrike" dirty="0">
              <a:solidFill>
                <a:srgbClr val="2A2A2A"/>
              </a:solidFill>
              <a:latin typeface="Calibri" charset="0"/>
              <a:ea typeface="Pretendard Light" charset="0"/>
              <a:sym typeface="맑은 고딕" charset="0"/>
            </a:endParaRPr>
          </a:p>
          <a:p>
            <a:pPr marL="342900" indent="-342900" algn="just" defTabSz="914400" rtl="0" eaLnBrk="1" latinLnBrk="0" hangingPunct="1">
              <a:buClr>
                <a:srgbClr val="2A2A2A"/>
              </a:buClr>
              <a:buFont typeface="Arial"/>
              <a:buChar char="●"/>
            </a:pPr>
            <a:r>
              <a:rPr sz="18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UUID4로 8자리 </a:t>
            </a:r>
            <a:r>
              <a:rPr sz="1800" b="0" i="0" strike="noStrike" dirty="0" err="1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임의의</a:t>
            </a:r>
            <a:r>
              <a:rPr sz="18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 </a:t>
            </a:r>
            <a:r>
              <a:rPr sz="1800" b="0" i="0" strike="noStrike" dirty="0" err="1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문자를</a:t>
            </a:r>
            <a:r>
              <a:rPr sz="18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 </a:t>
            </a:r>
            <a:r>
              <a:rPr sz="1800" b="0" i="0" strike="noStrike" dirty="0" err="1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생성합니다</a:t>
            </a:r>
            <a:r>
              <a:rPr sz="18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.</a:t>
            </a:r>
            <a:endParaRPr lang="ko-KR" altLang="en-US" sz="1800" b="0" i="0" strike="noStrike" dirty="0">
              <a:solidFill>
                <a:srgbClr val="2A2A2A"/>
              </a:solidFill>
              <a:latin typeface="Calibri" charset="0"/>
              <a:ea typeface="Pretendard Light" charset="0"/>
              <a:sym typeface="맑은 고딕" charset="0"/>
            </a:endParaRPr>
          </a:p>
          <a:p>
            <a:pPr marL="342900" indent="-342900" algn="just" defTabSz="914400" rtl="0" eaLnBrk="1" latinLnBrk="0" hangingPunct="1">
              <a:buClr>
                <a:srgbClr val="2A2A2A"/>
              </a:buClr>
              <a:buFont typeface="Arial"/>
              <a:buChar char="●"/>
            </a:pPr>
            <a:r>
              <a:rPr sz="1800" b="0" i="0" strike="noStrike" dirty="0" err="1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Bcrypt.hash하여</a:t>
            </a:r>
            <a:r>
              <a:rPr sz="18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 </a:t>
            </a:r>
            <a:r>
              <a:rPr sz="1800" b="0" i="0" strike="noStrike" dirty="0" err="1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DB를</a:t>
            </a:r>
            <a:r>
              <a:rPr sz="18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 </a:t>
            </a:r>
            <a:r>
              <a:rPr sz="1800" b="0" i="0" strike="noStrike" dirty="0" err="1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업데이트</a:t>
            </a:r>
            <a:r>
              <a:rPr sz="18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 </a:t>
            </a:r>
            <a:r>
              <a:rPr sz="1800" b="0" i="0" strike="noStrike" dirty="0" err="1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합니다</a:t>
            </a:r>
            <a:r>
              <a:rPr sz="18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.</a:t>
            </a:r>
            <a:endParaRPr lang="ko-KR" altLang="en-US" sz="1800" b="0" i="0" strike="noStrike" dirty="0">
              <a:solidFill>
                <a:srgbClr val="2A2A2A"/>
              </a:solidFill>
              <a:latin typeface="Calibri" charset="0"/>
              <a:ea typeface="Pretendard Light" charset="0"/>
              <a:sym typeface="맑은 고딕" charset="0"/>
            </a:endParaRPr>
          </a:p>
          <a:p>
            <a:pPr marL="342900" indent="-342900" algn="just" defTabSz="914400" rtl="0" eaLnBrk="1" latinLnBrk="0" hangingPunct="1">
              <a:buClr>
                <a:srgbClr val="2A2A2A"/>
              </a:buClr>
              <a:buFont typeface="Arial"/>
              <a:buChar char="●"/>
            </a:pPr>
            <a:r>
              <a:rPr sz="1800" b="0" i="0" strike="noStrike" dirty="0" err="1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사용자에게</a:t>
            </a:r>
            <a:r>
              <a:rPr sz="18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 </a:t>
            </a:r>
            <a:r>
              <a:rPr sz="1800" b="0" i="0" strike="noStrike" dirty="0" err="1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메일로</a:t>
            </a:r>
            <a:r>
              <a:rPr sz="18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 </a:t>
            </a:r>
            <a:r>
              <a:rPr sz="1800" b="0" i="0" strike="noStrike" dirty="0" err="1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임시</a:t>
            </a:r>
            <a:r>
              <a:rPr lang="en-US" sz="18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 </a:t>
            </a:r>
            <a:r>
              <a:rPr sz="1800" b="0" i="0" strike="noStrike" dirty="0" err="1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비밀번호를</a:t>
            </a:r>
            <a:r>
              <a:rPr sz="18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 </a:t>
            </a:r>
            <a:r>
              <a:rPr sz="1800" b="0" i="0" strike="noStrike" dirty="0" err="1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전송합니다</a:t>
            </a:r>
            <a:r>
              <a:rPr sz="18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  <a:sym typeface="맑은 고딕" charset="0"/>
              </a:rPr>
              <a:t>.</a:t>
            </a:r>
            <a:endParaRPr lang="ko-KR" altLang="en-US" sz="1800" b="0" i="0" strike="noStrike" dirty="0">
              <a:solidFill>
                <a:srgbClr val="2A2A2A"/>
              </a:solidFill>
              <a:latin typeface="Calibri" charset="0"/>
              <a:ea typeface="Pretendard Light" charset="0"/>
              <a:sym typeface="맑은 고딕" charset="0"/>
            </a:endParaRPr>
          </a:p>
          <a:p>
            <a:pPr marL="342900" indent="-342900" algn="just" defTabSz="914400" rtl="0" eaLnBrk="1" latinLnBrk="0" hangingPunct="1">
              <a:buClr>
                <a:srgbClr val="2A2A2A"/>
              </a:buClr>
              <a:buFont typeface="Arial"/>
              <a:buChar char="●"/>
            </a:pPr>
            <a:endParaRPr lang="ko-KR" altLang="en-US" sz="2200" b="0" i="0" strike="noStrike" dirty="0">
              <a:solidFill>
                <a:srgbClr val="2A2A2A"/>
              </a:solidFill>
              <a:latin typeface="Calibri" charset="0"/>
              <a:ea typeface="Pretendard Light" charset="0"/>
              <a:sym typeface="맑은 고딕" charset="0"/>
            </a:endParaRPr>
          </a:p>
          <a:p>
            <a:pPr marL="342900" indent="-342900" algn="just" defTabSz="914400" rtl="0" eaLnBrk="1" latinLnBrk="0" hangingPunct="1">
              <a:buClr>
                <a:srgbClr val="2A2A2A"/>
              </a:buClr>
              <a:buFont typeface="Arial"/>
              <a:buChar char="●"/>
            </a:pPr>
            <a:endParaRPr lang="ko-KR" altLang="en-US" sz="2200" b="0" i="0" strike="noStrike" dirty="0">
              <a:solidFill>
                <a:srgbClr val="2A2A2A"/>
              </a:solidFill>
              <a:latin typeface="Calibri" charset="0"/>
              <a:ea typeface="Pretendard Light" charset="0"/>
              <a:sym typeface="맑은 고딕" charset="0"/>
            </a:endParaRPr>
          </a:p>
          <a:p>
            <a:pPr marL="342900" indent="-342900" algn="just" defTabSz="914400" rtl="0" eaLnBrk="1" latinLnBrk="0" hangingPunct="1">
              <a:buFontTx/>
              <a:buNone/>
            </a:pPr>
            <a:endParaRPr lang="ko-KR" altLang="en-US" sz="2200" b="0" i="0" strike="noStrike" dirty="0">
              <a:solidFill>
                <a:srgbClr val="2A2A2A"/>
              </a:solidFill>
              <a:latin typeface="Pretendard Light" charset="0"/>
              <a:ea typeface="맑은 고딕" charset="0"/>
              <a:sym typeface="맑은 고딕" charset="0"/>
            </a:endParaRPr>
          </a:p>
        </p:txBody>
      </p:sp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770" cy="26670"/>
          </a:xfrm>
          <a:prstGeom prst="rect">
            <a:avLst/>
          </a:prstGeom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>
            <a:off x="3416300" y="660400"/>
            <a:ext cx="12916535" cy="1245870"/>
          </a:xfrm>
          <a:prstGeom prst="rect">
            <a:avLst/>
          </a:prstGeom>
        </p:spPr>
        <p:txBody>
          <a:bodyPr vert="horz" wrap="square" lIns="0" tIns="0" rIns="0" bIns="0" rtlCol="1" anchor="ctr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7000" b="0" i="0" strike="noStrike" dirty="0">
                <a:solidFill>
                  <a:srgbClr val="4585FB"/>
                </a:solidFill>
                <a:latin typeface="Calibri" charset="0"/>
                <a:ea typeface="Pretendard Bold" charset="0"/>
                <a:sym typeface="맑은 고딕" charset="0"/>
              </a:rPr>
              <a:t>[</a:t>
            </a:r>
            <a:r>
              <a:rPr lang="ko-KR" altLang="en-US" sz="7000" b="0" i="0" strike="noStrike" dirty="0">
                <a:solidFill>
                  <a:srgbClr val="4585FB"/>
                </a:solidFill>
                <a:latin typeface="Calibri" charset="0"/>
                <a:ea typeface="Pretendard Bold" charset="0"/>
                <a:sym typeface="맑은 고딕" charset="0"/>
              </a:rPr>
              <a:t>정보수정</a:t>
            </a:r>
            <a:r>
              <a:rPr sz="7000" b="0" i="0" strike="noStrike" dirty="0">
                <a:solidFill>
                  <a:srgbClr val="4585FB"/>
                </a:solidFill>
                <a:latin typeface="Calibri" charset="0"/>
                <a:ea typeface="Pretendard Bold" charset="0"/>
                <a:sym typeface="맑은 고딕" charset="0"/>
              </a:rPr>
              <a:t>] </a:t>
            </a:r>
            <a:r>
              <a:rPr sz="7000" b="0" i="0" strike="noStrike" dirty="0" err="1">
                <a:solidFill>
                  <a:srgbClr val="4585FB"/>
                </a:solidFill>
                <a:latin typeface="Calibri" charset="0"/>
                <a:ea typeface="Pretendard Bold" charset="0"/>
                <a:sym typeface="맑은 고딕" charset="0"/>
              </a:rPr>
              <a:t>비밀번호</a:t>
            </a:r>
            <a:r>
              <a:rPr sz="7000" b="0" i="0" strike="noStrike" dirty="0">
                <a:solidFill>
                  <a:srgbClr val="4585FB"/>
                </a:solidFill>
                <a:latin typeface="Calibri" charset="0"/>
                <a:ea typeface="Pretendard Bold" charset="0"/>
                <a:sym typeface="맑은 고딕" charset="0"/>
              </a:rPr>
              <a:t> </a:t>
            </a:r>
            <a:r>
              <a:rPr sz="7000" b="0" i="0" strike="noStrike" dirty="0" err="1">
                <a:solidFill>
                  <a:srgbClr val="4585FB"/>
                </a:solidFill>
                <a:latin typeface="Calibri" charset="0"/>
                <a:ea typeface="Pretendard Bold" charset="0"/>
                <a:sym typeface="맑은 고딕" charset="0"/>
              </a:rPr>
              <a:t>찾기</a:t>
            </a:r>
            <a:endParaRPr lang="ko-KR" altLang="en-US" sz="7000" b="0" i="0" strike="noStrike" dirty="0">
              <a:solidFill>
                <a:srgbClr val="4585FB"/>
              </a:solidFill>
              <a:latin typeface="Calibri" charset="0"/>
              <a:ea typeface="Pretendard Bold" charset="0"/>
              <a:sym typeface="맑은 고딕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1079500" y="533400"/>
            <a:ext cx="1906270" cy="1499870"/>
          </a:xfrm>
          <a:prstGeom prst="rect">
            <a:avLst/>
          </a:prstGeom>
        </p:spPr>
        <p:txBody>
          <a:bodyPr vert="horz" wrap="square" lIns="0" tIns="0" rIns="0" bIns="0" rtlCol="1" anchor="ctr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8500" b="0" i="0" strike="noStrike" spc="-480">
                <a:solidFill>
                  <a:srgbClr val="4585FB"/>
                </a:solidFill>
                <a:latin typeface="Poppins ExtraLight" charset="0"/>
                <a:ea typeface="Calibri" charset="0"/>
                <a:sym typeface="맑은 고딕" charset="0"/>
              </a:rPr>
              <a:t>01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  <a:ea typeface="Calibri" charset="0"/>
              <a:sym typeface="맑은 고딕" charset="0"/>
            </a:endParaRPr>
          </a:p>
        </p:txBody>
      </p:sp>
      <p:pic>
        <p:nvPicPr>
          <p:cNvPr id="27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4500" y="2578100"/>
            <a:ext cx="6846570" cy="3354070"/>
          </a:xfrm>
          <a:prstGeom prst="rect">
            <a:avLst/>
          </a:prstGeom>
          <a:noFill/>
        </p:spPr>
      </p:pic>
      <p:pic>
        <p:nvPicPr>
          <p:cNvPr id="28" name="Picture 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6059072"/>
            <a:ext cx="365125" cy="818515"/>
          </a:xfrm>
          <a:prstGeom prst="rect">
            <a:avLst/>
          </a:prstGeom>
          <a:noFill/>
        </p:spPr>
      </p:pic>
      <p:pic>
        <p:nvPicPr>
          <p:cNvPr id="29" name="Picture 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1800" y="6273800"/>
            <a:ext cx="6859270" cy="3722370"/>
          </a:xfrm>
          <a:prstGeom prst="rect">
            <a:avLst/>
          </a:prstGeom>
          <a:noFill/>
        </p:spPr>
      </p:pic>
      <p:pic>
        <p:nvPicPr>
          <p:cNvPr id="22" name="Picture 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3639800" y="5405755"/>
            <a:ext cx="365125" cy="818515"/>
          </a:xfrm>
          <a:prstGeom prst="rect">
            <a:avLst/>
          </a:prstGeom>
          <a:noFill/>
        </p:spPr>
      </p:pic>
      <p:pic>
        <p:nvPicPr>
          <p:cNvPr id="30" name="Picture 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200" y="6477000"/>
            <a:ext cx="6389370" cy="26670"/>
          </a:xfrm>
          <a:prstGeom prst="rect">
            <a:avLst/>
          </a:prstGeom>
          <a:noFill/>
        </p:spPr>
      </p:pic>
      <p:sp>
        <p:nvSpPr>
          <p:cNvPr id="31" name="Rect 0"/>
          <p:cNvSpPr txBox="1">
            <a:spLocks/>
          </p:cNvSpPr>
          <p:nvPr/>
        </p:nvSpPr>
        <p:spPr>
          <a:xfrm>
            <a:off x="1570355" y="6904355"/>
            <a:ext cx="6465570" cy="496570"/>
          </a:xfrm>
          <a:prstGeom prst="rect">
            <a:avLst/>
          </a:prstGeom>
        </p:spPr>
        <p:txBody>
          <a:bodyPr vert="horz" wrap="square" lIns="0" tIns="0" rIns="0" bIns="0" rtlCol="1" anchor="ctr">
            <a:no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sz="2800" b="0" i="0" strike="noStrike">
                <a:solidFill>
                  <a:srgbClr val="4585FB"/>
                </a:solidFill>
                <a:latin typeface="Pretendard Medium" charset="0"/>
                <a:ea typeface="Calibri" charset="0"/>
                <a:sym typeface="맑은 고딕" charset="0"/>
              </a:rPr>
              <a:t>0</a:t>
            </a:r>
            <a:r>
              <a:rPr sz="2800" b="0" i="0" strike="noStrike">
                <a:solidFill>
                  <a:srgbClr val="4585FB"/>
                </a:solidFill>
                <a:latin typeface="Pretendard Medium" charset="0"/>
                <a:ea typeface="맑은 고딕" charset="0"/>
                <a:sym typeface="맑은 고딕" charset="0"/>
              </a:rPr>
              <a:t>2</a:t>
            </a:r>
            <a:r>
              <a:rPr sz="2800" b="0" i="0" strike="noStrike">
                <a:solidFill>
                  <a:srgbClr val="4585FB"/>
                </a:solidFill>
                <a:latin typeface="Pretendard Medium" charset="0"/>
                <a:ea typeface="Calibri" charset="0"/>
                <a:sym typeface="맑은 고딕" charset="0"/>
              </a:rPr>
              <a:t> </a:t>
            </a:r>
            <a:r>
              <a:rPr sz="2800" b="0" i="0" strike="noStrike">
                <a:solidFill>
                  <a:srgbClr val="4585FB"/>
                </a:solidFill>
                <a:latin typeface="Calibri" charset="0"/>
                <a:ea typeface="Pretendard Medium" charset="0"/>
                <a:sym typeface="맑은 고딕" charset="0"/>
              </a:rPr>
              <a:t>ㅣ</a:t>
            </a:r>
            <a:r>
              <a:rPr sz="2800" b="0" i="0" strike="noStrike">
                <a:solidFill>
                  <a:srgbClr val="4585FB"/>
                </a:solidFill>
                <a:latin typeface="Pretendard Medium" charset="0"/>
                <a:ea typeface="Calibri" charset="0"/>
                <a:sym typeface="맑은 고딕" charset="0"/>
              </a:rPr>
              <a:t> </a:t>
            </a:r>
            <a:r>
              <a:rPr sz="2800" b="0" i="0" strike="noStrike">
                <a:solidFill>
                  <a:srgbClr val="4585FB"/>
                </a:solidFill>
                <a:latin typeface="Pretendard Medium" charset="0"/>
                <a:ea typeface="맑은 고딕" charset="0"/>
                <a:sym typeface="맑은 고딕" charset="0"/>
              </a:rPr>
              <a:t>메일전송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  <a:ea typeface="맑은 고딕" charset="0"/>
              <a:sym typeface="맑은 고딕" charset="0"/>
            </a:endParaRPr>
          </a:p>
        </p:txBody>
      </p:sp>
      <p:sp>
        <p:nvSpPr>
          <p:cNvPr id="32" name="Rect 0"/>
          <p:cNvSpPr txBox="1">
            <a:spLocks/>
          </p:cNvSpPr>
          <p:nvPr/>
        </p:nvSpPr>
        <p:spPr>
          <a:xfrm>
            <a:off x="1468755" y="8326755"/>
            <a:ext cx="6453505" cy="11576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342900" indent="-342900" algn="just" defTabSz="914400" rtl="0" eaLnBrk="1" latinLnBrk="0" hangingPunct="1">
              <a:buClr>
                <a:srgbClr val="2A2A2A"/>
              </a:buClr>
              <a:buFont typeface="Arial"/>
              <a:buChar char="●"/>
            </a:pPr>
            <a:r>
              <a:rPr sz="1800" b="0" i="0" strike="noStrike">
                <a:solidFill>
                  <a:srgbClr val="2A2A2A"/>
                </a:solidFill>
                <a:latin typeface="Calibri" charset="0"/>
                <a:ea typeface="Pretendard Light" charset="0"/>
              </a:rPr>
              <a:t>NodeMailer lib 을 사용했습니다</a:t>
            </a:r>
            <a:r>
              <a:rPr sz="2200" b="0" i="0" strike="noStrike">
                <a:solidFill>
                  <a:srgbClr val="2A2A2A"/>
                </a:solidFill>
                <a:latin typeface="Calibri" charset="0"/>
                <a:ea typeface="Pretendard Light" charset="0"/>
              </a:rPr>
              <a:t>.</a:t>
            </a:r>
            <a:endParaRPr lang="ko-KR" altLang="en-US" sz="2200" b="0" i="0" strike="noStrike">
              <a:solidFill>
                <a:srgbClr val="2A2A2A"/>
              </a:solidFill>
              <a:latin typeface="Calibri" charset="0"/>
              <a:ea typeface="Pretendard Light" charset="0"/>
            </a:endParaRPr>
          </a:p>
          <a:p>
            <a:pPr marL="342900" indent="-342900" algn="just" defTabSz="914400" rtl="0" eaLnBrk="1" latinLnBrk="0" hangingPunct="1">
              <a:buClr>
                <a:srgbClr val="2A2A2A"/>
              </a:buClr>
              <a:buFont typeface="Arial"/>
              <a:buChar char="●"/>
            </a:pPr>
            <a:r>
              <a:rPr sz="1600">
                <a:latin typeface="Calibri" charset="0"/>
                <a:ea typeface="맑은 고딕" charset="0"/>
              </a:rPr>
              <a:t>사용자에게 더 나은 UI를 제공하기 위해, content에 문자열 대신 HTML로 구성된 템플릿을 작성하여 이메일로 전송되도록 구현했습니다.</a:t>
            </a:r>
            <a:endParaRPr lang="ko-KR" altLang="en-US" sz="1600">
              <a:latin typeface="Calibri" charset="0"/>
              <a:ea typeface="맑은 고딕" charset="0"/>
            </a:endParaRPr>
          </a:p>
          <a:p>
            <a:pPr marL="342900" indent="-342900" algn="just" defTabSz="914400" rtl="0" eaLnBrk="1" latinLnBrk="0" hangingPunct="1">
              <a:buClr>
                <a:srgbClr val="2A2A2A"/>
              </a:buClr>
              <a:buFont typeface="Arial"/>
              <a:buChar char="●"/>
            </a:pPr>
            <a:endParaRPr lang="ko-KR" altLang="en-US" sz="2200" b="0" i="0" strike="noStrike">
              <a:solidFill>
                <a:srgbClr val="2A2A2A"/>
              </a:solidFill>
              <a:latin typeface="Calibri" charset="0"/>
              <a:ea typeface="Pretendard Light" charset="0"/>
            </a:endParaRPr>
          </a:p>
          <a:p>
            <a:pPr marL="342900" indent="-342900" algn="just" defTabSz="914400" rtl="0" eaLnBrk="1" latinLnBrk="0" hangingPunct="1">
              <a:buClr>
                <a:srgbClr val="2A2A2A"/>
              </a:buClr>
              <a:buFont typeface="Arial"/>
              <a:buChar char="●"/>
            </a:pPr>
            <a:endParaRPr lang="ko-KR" altLang="en-US" sz="2200" b="0" i="0" strike="noStrike">
              <a:solidFill>
                <a:srgbClr val="2A2A2A"/>
              </a:solidFill>
              <a:latin typeface="Calibri" charset="0"/>
              <a:ea typeface="Pretendard Light" charset="0"/>
            </a:endParaRPr>
          </a:p>
          <a:p>
            <a:pPr marL="342900" indent="-342900" algn="just" defTabSz="914400" rtl="0" eaLnBrk="1" latinLnBrk="0" hangingPunct="1">
              <a:buClr>
                <a:srgbClr val="2A2A2A"/>
              </a:buClr>
              <a:buFont typeface="Arial"/>
              <a:buChar char="●"/>
            </a:pPr>
            <a:endParaRPr lang="ko-KR" altLang="en-US" sz="2200" b="0" i="0" strike="noStrike">
              <a:solidFill>
                <a:srgbClr val="2A2A2A"/>
              </a:solidFill>
              <a:latin typeface="Calibri" charset="0"/>
              <a:ea typeface="Pretendard Light" charset="0"/>
            </a:endParaRPr>
          </a:p>
          <a:p>
            <a:pPr marL="342900" indent="-342900" algn="just" defTabSz="914400" rtl="0" eaLnBrk="1" latinLnBrk="0" hangingPunct="1">
              <a:buFontTx/>
              <a:buNone/>
            </a:pPr>
            <a:endParaRPr lang="ko-KR" altLang="en-US" sz="2200" b="0" i="0" strike="noStrike">
              <a:solidFill>
                <a:srgbClr val="2A2A2A"/>
              </a:solidFill>
              <a:latin typeface="Pretendard Light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66100" y="-7543800"/>
            <a:ext cx="1905635" cy="17640935"/>
          </a:xfrm>
          <a:prstGeom prst="rect">
            <a:avLst/>
          </a:prstGeom>
          <a:noFill/>
        </p:spPr>
      </p:pic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2209800"/>
            <a:ext cx="15989935" cy="26035"/>
          </a:xfrm>
          <a:prstGeom prst="rect">
            <a:avLst/>
          </a:prstGeom>
          <a:noFill/>
        </p:spPr>
      </p:pic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0700" y="6261100"/>
            <a:ext cx="6337935" cy="2603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1028700" y="8255000"/>
            <a:ext cx="4838700" cy="11944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>
              <a:lnSpc>
                <a:spcPct val="114539"/>
              </a:lnSpc>
              <a:buFontTx/>
              <a:buNone/>
            </a:pPr>
            <a:r>
              <a:rPr lang="en-US" b="0" dirty="0">
                <a:solidFill>
                  <a:schemeClr val="tx1"/>
                </a:solidFill>
              </a:rPr>
              <a:t>JWT</a:t>
            </a:r>
            <a:r>
              <a:rPr lang="ko-KR" altLang="en-US" b="0" dirty="0">
                <a:solidFill>
                  <a:schemeClr val="tx1"/>
                </a:solidFill>
              </a:rPr>
              <a:t>를</a:t>
            </a:r>
            <a:r>
              <a:rPr b="0" dirty="0">
                <a:solidFill>
                  <a:schemeClr val="tx1"/>
                </a:solidFill>
              </a:rPr>
              <a:t> </a:t>
            </a:r>
            <a:r>
              <a:rPr b="0" dirty="0" err="1">
                <a:solidFill>
                  <a:schemeClr val="tx1"/>
                </a:solidFill>
              </a:rPr>
              <a:t>사용하는</a:t>
            </a:r>
            <a:r>
              <a:rPr b="0" dirty="0">
                <a:solidFill>
                  <a:schemeClr val="tx1"/>
                </a:solidFill>
              </a:rPr>
              <a:t> </a:t>
            </a:r>
            <a:r>
              <a:rPr b="0" dirty="0" err="1">
                <a:solidFill>
                  <a:schemeClr val="tx1"/>
                </a:solidFill>
              </a:rPr>
              <a:t>만큼</a:t>
            </a:r>
            <a:r>
              <a:rPr b="0" dirty="0">
                <a:solidFill>
                  <a:schemeClr val="tx1"/>
                </a:solidFill>
              </a:rPr>
              <a:t>, </a:t>
            </a:r>
            <a:r>
              <a:rPr b="0" dirty="0" err="1">
                <a:solidFill>
                  <a:schemeClr val="tx1"/>
                </a:solidFill>
              </a:rPr>
              <a:t>비밀번호</a:t>
            </a:r>
            <a:r>
              <a:rPr b="0" dirty="0">
                <a:solidFill>
                  <a:schemeClr val="tx1"/>
                </a:solidFill>
              </a:rPr>
              <a:t> </a:t>
            </a:r>
            <a:r>
              <a:rPr b="0" dirty="0" err="1">
                <a:solidFill>
                  <a:schemeClr val="tx1"/>
                </a:solidFill>
              </a:rPr>
              <a:t>변경은</a:t>
            </a:r>
            <a:r>
              <a:rPr b="0" dirty="0">
                <a:solidFill>
                  <a:schemeClr val="tx1"/>
                </a:solidFill>
              </a:rPr>
              <a:t> </a:t>
            </a:r>
            <a:endParaRPr lang="en-US" b="0" dirty="0">
              <a:solidFill>
                <a:schemeClr val="tx1"/>
              </a:solidFill>
            </a:endParaRPr>
          </a:p>
          <a:p>
            <a:pPr marL="0" indent="0">
              <a:lnSpc>
                <a:spcPct val="114539"/>
              </a:lnSpc>
              <a:buFontTx/>
              <a:buNone/>
            </a:pPr>
            <a:r>
              <a:rPr b="0" dirty="0" err="1">
                <a:solidFill>
                  <a:schemeClr val="tx1"/>
                </a:solidFill>
              </a:rPr>
              <a:t>높은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b="0" dirty="0" err="1">
                <a:solidFill>
                  <a:schemeClr val="tx1"/>
                </a:solidFill>
              </a:rPr>
              <a:t>보안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b="0" dirty="0" err="1">
                <a:solidFill>
                  <a:schemeClr val="tx1"/>
                </a:solidFill>
              </a:rPr>
              <a:t>리스크를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b="0" dirty="0" err="1">
                <a:solidFill>
                  <a:schemeClr val="tx1"/>
                </a:solidFill>
              </a:rPr>
              <a:t>동반합니다</a:t>
            </a:r>
            <a:r>
              <a:rPr b="0" dirty="0">
                <a:solidFill>
                  <a:schemeClr val="tx1"/>
                </a:solidFill>
              </a:rPr>
              <a:t>.</a:t>
            </a:r>
            <a:br>
              <a:rPr b="0" dirty="0">
                <a:solidFill>
                  <a:schemeClr val="tx1"/>
                </a:solidFill>
              </a:rPr>
            </a:br>
            <a:r>
              <a:rPr b="0" dirty="0" err="1">
                <a:solidFill>
                  <a:schemeClr val="tx1"/>
                </a:solidFill>
              </a:rPr>
              <a:t>따라서</a:t>
            </a:r>
            <a:r>
              <a:rPr b="0" dirty="0">
                <a:solidFill>
                  <a:schemeClr val="tx1"/>
                </a:solidFill>
              </a:rPr>
              <a:t> </a:t>
            </a:r>
            <a:r>
              <a:rPr b="0" dirty="0" err="1">
                <a:solidFill>
                  <a:schemeClr val="tx1"/>
                </a:solidFill>
              </a:rPr>
              <a:t>비밀번호를</a:t>
            </a:r>
            <a:r>
              <a:rPr b="0" dirty="0">
                <a:solidFill>
                  <a:schemeClr val="tx1"/>
                </a:solidFill>
              </a:rPr>
              <a:t> </a:t>
            </a:r>
            <a:r>
              <a:rPr b="0" dirty="0" err="1">
                <a:solidFill>
                  <a:schemeClr val="tx1"/>
                </a:solidFill>
              </a:rPr>
              <a:t>변경하기</a:t>
            </a:r>
            <a:r>
              <a:rPr b="0" dirty="0">
                <a:solidFill>
                  <a:schemeClr val="tx1"/>
                </a:solidFill>
              </a:rPr>
              <a:t> </a:t>
            </a:r>
            <a:r>
              <a:rPr b="0" dirty="0" err="1">
                <a:solidFill>
                  <a:schemeClr val="tx1"/>
                </a:solidFill>
              </a:rPr>
              <a:t>전에</a:t>
            </a:r>
            <a:r>
              <a:rPr b="0" dirty="0">
                <a:solidFill>
                  <a:schemeClr val="tx1"/>
                </a:solidFill>
              </a:rPr>
              <a:t> </a:t>
            </a:r>
            <a:r>
              <a:rPr b="0" dirty="0" err="1">
                <a:solidFill>
                  <a:schemeClr val="tx1"/>
                </a:solidFill>
              </a:rPr>
              <a:t>기존에</a:t>
            </a:r>
            <a:r>
              <a:rPr b="0" dirty="0">
                <a:solidFill>
                  <a:schemeClr val="tx1"/>
                </a:solidFill>
              </a:rPr>
              <a:t> </a:t>
            </a:r>
            <a:endParaRPr lang="en-US" b="0" dirty="0">
              <a:solidFill>
                <a:schemeClr val="tx1"/>
              </a:solidFill>
            </a:endParaRPr>
          </a:p>
          <a:p>
            <a:pPr marL="0" indent="0">
              <a:lnSpc>
                <a:spcPct val="114539"/>
              </a:lnSpc>
              <a:buFontTx/>
              <a:buNone/>
            </a:pPr>
            <a:r>
              <a:rPr b="0" dirty="0">
                <a:solidFill>
                  <a:schemeClr val="tx1"/>
                </a:solidFill>
              </a:rPr>
              <a:t>사</a:t>
            </a:r>
            <a:r>
              <a:rPr lang="ko-KR" altLang="en-US" b="0" dirty="0">
                <a:solidFill>
                  <a:schemeClr val="tx1"/>
                </a:solidFill>
              </a:rPr>
              <a:t>용</a:t>
            </a:r>
            <a:r>
              <a:rPr b="0" dirty="0" err="1">
                <a:solidFill>
                  <a:schemeClr val="tx1"/>
                </a:solidFill>
              </a:rPr>
              <a:t>하던</a:t>
            </a:r>
            <a:r>
              <a:rPr b="0" dirty="0">
                <a:solidFill>
                  <a:schemeClr val="tx1"/>
                </a:solidFill>
              </a:rPr>
              <a:t> </a:t>
            </a:r>
            <a:r>
              <a:rPr b="0" dirty="0" err="1">
                <a:solidFill>
                  <a:schemeClr val="tx1"/>
                </a:solidFill>
              </a:rPr>
              <a:t>비밀번호를</a:t>
            </a:r>
            <a:r>
              <a:rPr b="0" dirty="0">
                <a:solidFill>
                  <a:schemeClr val="tx1"/>
                </a:solidFill>
              </a:rPr>
              <a:t> </a:t>
            </a:r>
            <a:r>
              <a:rPr b="0" dirty="0" err="1">
                <a:solidFill>
                  <a:schemeClr val="tx1"/>
                </a:solidFill>
              </a:rPr>
              <a:t>확인하도록</a:t>
            </a:r>
            <a:r>
              <a:rPr b="0" dirty="0">
                <a:solidFill>
                  <a:schemeClr val="tx1"/>
                </a:solidFill>
              </a:rPr>
              <a:t> </a:t>
            </a:r>
            <a:r>
              <a:rPr b="0" dirty="0" err="1">
                <a:solidFill>
                  <a:schemeClr val="tx1"/>
                </a:solidFill>
              </a:rPr>
              <a:t>구현했습니다</a:t>
            </a:r>
            <a:r>
              <a:rPr b="0" dirty="0">
                <a:solidFill>
                  <a:schemeClr val="tx1"/>
                </a:solidFill>
              </a:rPr>
              <a:t>.</a:t>
            </a:r>
            <a:endParaRPr lang="ko-KR" altLang="en-US" b="0" dirty="0">
              <a:solidFill>
                <a:schemeClr val="tx1"/>
              </a:solidFill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028700" y="7429500"/>
            <a:ext cx="4445635" cy="4959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 dirty="0">
                <a:solidFill>
                  <a:srgbClr val="4585FB"/>
                </a:solidFill>
                <a:latin typeface="Pretendard Medium" charset="0"/>
              </a:rPr>
              <a:t>01 </a:t>
            </a:r>
            <a:r>
              <a:rPr lang="ko-KR" sz="2800" b="0" i="0" strike="noStrike" dirty="0" err="1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 dirty="0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 dirty="0">
                <a:solidFill>
                  <a:srgbClr val="4585FB"/>
                </a:solidFill>
                <a:latin typeface="Pretendard Medium" charset="0"/>
              </a:rPr>
              <a:t>비밀번호 변경 확인 </a:t>
            </a:r>
            <a:endParaRPr lang="ko-KR" altLang="en-US" sz="2800" b="0" i="0" strike="noStrike" dirty="0">
              <a:solidFill>
                <a:srgbClr val="4585FB"/>
              </a:solidFill>
              <a:ea typeface="Pretendard Medium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7059149" y="8013700"/>
            <a:ext cx="4251325" cy="16783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>
              <a:lnSpc>
                <a:spcPct val="114539"/>
              </a:lnSpc>
              <a:buFontTx/>
              <a:buNone/>
            </a:pPr>
            <a:r>
              <a:rPr dirty="0" err="1"/>
              <a:t>도메인을</a:t>
            </a:r>
            <a:r>
              <a:rPr dirty="0"/>
              <a:t> </a:t>
            </a:r>
            <a:r>
              <a:rPr dirty="0" err="1"/>
              <a:t>활용하여</a:t>
            </a:r>
            <a:r>
              <a:rPr dirty="0"/>
              <a:t> </a:t>
            </a:r>
            <a:r>
              <a:rPr dirty="0" err="1"/>
              <a:t>비밀번호</a:t>
            </a:r>
            <a:r>
              <a:rPr dirty="0"/>
              <a:t> </a:t>
            </a:r>
            <a:r>
              <a:rPr dirty="0" err="1"/>
              <a:t>변경</a:t>
            </a:r>
            <a:r>
              <a:rPr dirty="0"/>
              <a:t> 시 </a:t>
            </a:r>
            <a:endParaRPr lang="en-US" dirty="0"/>
          </a:p>
          <a:p>
            <a:pPr marL="0" indent="0">
              <a:lnSpc>
                <a:spcPct val="114539"/>
              </a:lnSpc>
              <a:buFontTx/>
              <a:buNone/>
            </a:pPr>
            <a:r>
              <a:rPr dirty="0" err="1"/>
              <a:t>보안을</a:t>
            </a:r>
            <a:r>
              <a:rPr dirty="0"/>
              <a:t> </a:t>
            </a:r>
            <a:r>
              <a:rPr dirty="0" err="1"/>
              <a:t>강화했습니다</a:t>
            </a:r>
            <a:r>
              <a:rPr dirty="0"/>
              <a:t>.</a:t>
            </a:r>
            <a:br>
              <a:rPr dirty="0"/>
            </a:br>
            <a:r>
              <a:rPr dirty="0" err="1"/>
              <a:t>비밀번호</a:t>
            </a:r>
            <a:r>
              <a:rPr dirty="0"/>
              <a:t> </a:t>
            </a:r>
            <a:r>
              <a:rPr dirty="0" err="1"/>
              <a:t>확인</a:t>
            </a:r>
            <a:r>
              <a:rPr dirty="0"/>
              <a:t> </a:t>
            </a:r>
            <a:r>
              <a:rPr dirty="0" err="1"/>
              <a:t>절차를</a:t>
            </a:r>
            <a:r>
              <a:rPr dirty="0"/>
              <a:t> </a:t>
            </a:r>
            <a:r>
              <a:rPr dirty="0" err="1"/>
              <a:t>거쳐야만</a:t>
            </a:r>
            <a:r>
              <a:rPr dirty="0"/>
              <a:t> </a:t>
            </a:r>
            <a:r>
              <a:rPr dirty="0" err="1"/>
              <a:t>변경이</a:t>
            </a:r>
            <a:r>
              <a:rPr dirty="0"/>
              <a:t> </a:t>
            </a:r>
            <a:endParaRPr lang="en-US" dirty="0"/>
          </a:p>
          <a:p>
            <a:pPr marL="0" indent="0">
              <a:lnSpc>
                <a:spcPct val="114539"/>
              </a:lnSpc>
              <a:buFontTx/>
              <a:buNone/>
            </a:pPr>
            <a:r>
              <a:rPr dirty="0" err="1"/>
              <a:t>가능하도록</a:t>
            </a:r>
            <a:r>
              <a:rPr dirty="0"/>
              <a:t>, </a:t>
            </a:r>
            <a:r>
              <a:rPr dirty="0" err="1"/>
              <a:t>세션</a:t>
            </a:r>
            <a:r>
              <a:rPr dirty="0"/>
              <a:t> </a:t>
            </a:r>
            <a:r>
              <a:rPr dirty="0" err="1"/>
              <a:t>변경</a:t>
            </a:r>
            <a:r>
              <a:rPr dirty="0"/>
              <a:t> </a:t>
            </a:r>
            <a:r>
              <a:rPr dirty="0" err="1"/>
              <a:t>허용</a:t>
            </a:r>
            <a:r>
              <a:rPr dirty="0"/>
              <a:t> </a:t>
            </a:r>
            <a:r>
              <a:rPr dirty="0" err="1"/>
              <a:t>값을</a:t>
            </a:r>
            <a:r>
              <a:rPr dirty="0"/>
              <a:t> Boolean </a:t>
            </a:r>
            <a:r>
              <a:rPr dirty="0" err="1"/>
              <a:t>타입으로</a:t>
            </a:r>
            <a:r>
              <a:rPr dirty="0"/>
              <a:t> </a:t>
            </a:r>
            <a:r>
              <a:rPr dirty="0" err="1"/>
              <a:t>설정했습니다</a:t>
            </a:r>
            <a:r>
              <a:rPr dirty="0"/>
              <a:t>.</a:t>
            </a:r>
            <a:endParaRPr lang="ko-KR" altLang="en-US" sz="2200" b="0" i="0" strike="noStrike" dirty="0">
              <a:solidFill>
                <a:srgbClr val="2A2A2A"/>
              </a:solidFill>
              <a:latin typeface="Pretendard Light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7004539" y="7429500"/>
            <a:ext cx="4445635" cy="4959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 dirty="0">
                <a:solidFill>
                  <a:srgbClr val="4585FB"/>
                </a:solidFill>
                <a:latin typeface="Pretendard Medium" charset="0"/>
              </a:rPr>
              <a:t>02 </a:t>
            </a:r>
            <a:r>
              <a:rPr lang="ko-KR" sz="2800" b="0" i="0" strike="noStrike" dirty="0" err="1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 dirty="0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 dirty="0">
                <a:solidFill>
                  <a:srgbClr val="4585FB"/>
                </a:solidFill>
                <a:latin typeface="Pretendard Medium" charset="0"/>
              </a:rPr>
              <a:t>비밀번호 버튼클릭</a:t>
            </a:r>
            <a:endParaRPr lang="ko-KR" altLang="en-US" sz="2800" b="0" i="0" strike="noStrike" dirty="0">
              <a:solidFill>
                <a:srgbClr val="4585FB"/>
              </a:solidFill>
              <a:ea typeface="Pretendard Medium" charset="0"/>
            </a:endParaRPr>
          </a:p>
        </p:txBody>
      </p:sp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77300" y="6261100"/>
            <a:ext cx="6337935" cy="26035"/>
          </a:xfrm>
          <a:prstGeom prst="rect">
            <a:avLst/>
          </a:prstGeom>
          <a:noFill/>
        </p:spPr>
      </p:pic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135" cy="26035"/>
          </a:xfrm>
          <a:prstGeom prst="rect">
            <a:avLst/>
          </a:prstGeom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>
            <a:off x="3416300" y="660400"/>
            <a:ext cx="11481435" cy="12452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[정보수정]비밀번호 변경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1079500" y="533400"/>
            <a:ext cx="1906270" cy="1499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8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80">
                <a:solidFill>
                  <a:srgbClr val="4585FB"/>
                </a:solidFill>
                <a:latin typeface="Poppins ExtraLight" charset="0"/>
              </a:rPr>
              <a:t>1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pic>
        <p:nvPicPr>
          <p:cNvPr id="19" name="그림 1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40" y="3451860"/>
            <a:ext cx="4646295" cy="3383915"/>
          </a:xfrm>
          <a:prstGeom prst="rect">
            <a:avLst/>
          </a:prstGeom>
          <a:noFill/>
        </p:spPr>
      </p:pic>
      <p:pic>
        <p:nvPicPr>
          <p:cNvPr id="20" name="그림 1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856" y="3479800"/>
            <a:ext cx="5038725" cy="3340735"/>
          </a:xfrm>
          <a:prstGeom prst="rect">
            <a:avLst/>
          </a:prstGeom>
          <a:noFill/>
        </p:spPr>
      </p:pic>
      <p:pic>
        <p:nvPicPr>
          <p:cNvPr id="21" name="그림 1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3498" y="2239010"/>
            <a:ext cx="5810885" cy="3908425"/>
          </a:xfrm>
          <a:prstGeom prst="rect">
            <a:avLst/>
          </a:prstGeom>
          <a:noFill/>
        </p:spPr>
      </p:pic>
      <p:pic>
        <p:nvPicPr>
          <p:cNvPr id="22" name="그림 1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948" y="6376670"/>
            <a:ext cx="6042025" cy="3757295"/>
          </a:xfrm>
          <a:prstGeom prst="rect">
            <a:avLst/>
          </a:prstGeom>
          <a:noFill/>
        </p:spPr>
      </p:pic>
      <p:sp>
        <p:nvSpPr>
          <p:cNvPr id="23" name="도형 116"/>
          <p:cNvSpPr>
            <a:spLocks/>
          </p:cNvSpPr>
          <p:nvPr/>
        </p:nvSpPr>
        <p:spPr>
          <a:xfrm rot="19620000">
            <a:off x="10566400" y="4318000"/>
            <a:ext cx="940435" cy="661035"/>
          </a:xfrm>
          <a:prstGeom prst="rightArrow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성공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도형 119"/>
          <p:cNvSpPr>
            <a:spLocks/>
          </p:cNvSpPr>
          <p:nvPr/>
        </p:nvSpPr>
        <p:spPr>
          <a:xfrm rot="1860000">
            <a:off x="10561955" y="5951855"/>
            <a:ext cx="940435" cy="661035"/>
          </a:xfrm>
          <a:prstGeom prst="rightArrow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실패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78800" y="-7556500"/>
            <a:ext cx="1905635" cy="17640935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209800"/>
            <a:ext cx="15989935" cy="26035"/>
          </a:xfrm>
          <a:prstGeom prst="rect">
            <a:avLst/>
          </a:prstGeom>
          <a:noFill/>
        </p:spPr>
      </p:pic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5092700"/>
            <a:ext cx="4712335" cy="26035"/>
          </a:xfrm>
          <a:prstGeom prst="rect">
            <a:avLst/>
          </a:prstGeom>
          <a:noFill/>
        </p:spPr>
      </p:pic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95775" y="1562100"/>
            <a:ext cx="1372235" cy="5766435"/>
          </a:xfrm>
          <a:prstGeom prst="rect">
            <a:avLst/>
          </a:prstGeom>
          <a:noFill/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95775" y="5594350"/>
            <a:ext cx="1372235" cy="576643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2546350" y="5403850"/>
            <a:ext cx="4788535" cy="12071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1800" b="1" i="0" strike="noStrike" dirty="0" err="1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Batch</a:t>
            </a:r>
            <a:r>
              <a:rPr lang="ko-KR" sz="1800" b="0" i="0" strike="noStrike" dirty="0" err="1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에서는</a:t>
            </a:r>
            <a:r>
              <a:rPr lang="ko-KR" sz="1800" b="0" i="0" strike="noStrike" dirty="0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 어떤 작업이 이루어지나요?</a:t>
            </a:r>
            <a:endParaRPr lang="ko-KR" altLang="en-US" sz="1800" b="0" i="0" strike="noStrike" dirty="0">
              <a:solidFill>
                <a:srgbClr val="2A2A2A">
                  <a:alpha val="75752"/>
                </a:srgbClr>
              </a:solidFill>
              <a:latin typeface="Pretendard Regular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2044700" y="4165600"/>
            <a:ext cx="5842635" cy="5594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en-US" sz="3100" b="0" i="0" strike="noStrike">
                <a:solidFill>
                  <a:srgbClr val="4585FB"/>
                </a:solidFill>
                <a:latin typeface="Pretendard Bold" charset="0"/>
              </a:rPr>
              <a:t>01 </a:t>
            </a:r>
            <a:r>
              <a:rPr lang="ko-KR" sz="3100" b="0" i="0" strike="noStrike">
                <a:solidFill>
                  <a:srgbClr val="4585FB"/>
                </a:solidFill>
                <a:ea typeface="Pretendard Bold" charset="0"/>
              </a:rPr>
              <a:t>ㅣQuestion</a:t>
            </a:r>
            <a:endParaRPr lang="ko-KR" altLang="en-US" sz="31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2546350" y="6365875"/>
            <a:ext cx="4788535" cy="12071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254000" indent="-254000" algn="just">
              <a:lnSpc>
                <a:spcPct val="122009"/>
              </a:lnSpc>
              <a:buFont typeface="Wingdings"/>
              <a:buChar char=""/>
            </a:pPr>
            <a:r>
              <a:rPr lang="ko-KR" sz="1800" b="0" i="0" strike="noStrike" dirty="0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소규모 데이터 업데이트 작업이라면 </a:t>
            </a:r>
            <a:r>
              <a:rPr lang="ko-KR" sz="1800" b="1" i="0" strike="noStrike" dirty="0" err="1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Batch</a:t>
            </a:r>
            <a:r>
              <a:rPr lang="ko-KR" sz="1800" b="0" i="0" strike="noStrike" dirty="0" err="1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는</a:t>
            </a:r>
            <a:r>
              <a:rPr lang="ko-KR" sz="1800" b="0" i="0" strike="noStrike" dirty="0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 너무 무겁지 않나요?</a:t>
            </a:r>
            <a:endParaRPr lang="ko-KR" altLang="en-US" sz="1800" b="0" i="0" strike="noStrike" dirty="0">
              <a:solidFill>
                <a:srgbClr val="2A2A2A">
                  <a:alpha val="75752"/>
                </a:srgbClr>
              </a:solidFill>
              <a:latin typeface="Pretendard Regular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0" y="5092700"/>
            <a:ext cx="4712335" cy="26035"/>
          </a:xfrm>
          <a:prstGeom prst="rect">
            <a:avLst/>
          </a:prstGeom>
          <a:noFill/>
        </p:spPr>
      </p:pic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13005" y="1534795"/>
            <a:ext cx="1372235" cy="5820410"/>
          </a:xfrm>
          <a:prstGeom prst="rect">
            <a:avLst/>
          </a:prstGeom>
          <a:noFill/>
        </p:spPr>
      </p:pic>
      <p:pic>
        <p:nvPicPr>
          <p:cNvPr id="13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617450" y="5537200"/>
            <a:ext cx="1426210" cy="5947410"/>
          </a:xfrm>
          <a:prstGeom prst="rect">
            <a:avLst/>
          </a:prstGeom>
          <a:noFill/>
        </p:spPr>
      </p:pic>
      <p:sp>
        <p:nvSpPr>
          <p:cNvPr id="14" name="Rect 0"/>
          <p:cNvSpPr txBox="1">
            <a:spLocks/>
          </p:cNvSpPr>
          <p:nvPr/>
        </p:nvSpPr>
        <p:spPr>
          <a:xfrm>
            <a:off x="10741025" y="5403850"/>
            <a:ext cx="5261610" cy="12071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1800" b="0" i="0" strike="noStrike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데이테베이스의 만료시간이 지난 데이터를 읽어오고 멤버테이블과 결제테이블 쿼리를 업데이트 작업이 이루어 집니다. </a:t>
            </a:r>
            <a:endParaRPr lang="ko-KR" altLang="en-US" sz="1800" b="0" i="0" strike="noStrike">
              <a:solidFill>
                <a:srgbClr val="2A2A2A">
                  <a:alpha val="75752"/>
                </a:srgbClr>
              </a:solidFill>
              <a:latin typeface="Pretendard Regular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10350500" y="4178300"/>
            <a:ext cx="5842635" cy="5594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en-US" sz="3100" b="0" i="0" strike="noStrike">
                <a:solidFill>
                  <a:srgbClr val="4585FB"/>
                </a:solidFill>
                <a:latin typeface="Pretendard Bold" charset="0"/>
              </a:rPr>
              <a:t>02 </a:t>
            </a:r>
            <a:r>
              <a:rPr lang="ko-KR" sz="3100" b="0" i="0" strike="noStrike">
                <a:solidFill>
                  <a:srgbClr val="4585FB"/>
                </a:solidFill>
                <a:ea typeface="Pretendard Bold" charset="0"/>
              </a:rPr>
              <a:t>ㅣAnswer</a:t>
            </a:r>
            <a:endParaRPr lang="ko-KR" altLang="en-US" sz="31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>
            <a:off x="10741025" y="6445250"/>
            <a:ext cx="5055235" cy="12071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1800" b="0" i="0" strike="noStrike" dirty="0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단순한 작업은 </a:t>
            </a:r>
            <a:r>
              <a:rPr lang="ko-KR" sz="1800" b="1" i="0" strike="noStrike" dirty="0" err="1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TaskScheduler</a:t>
            </a:r>
            <a:r>
              <a:rPr lang="ko-KR" sz="1800" b="0" i="0" strike="noStrike" dirty="0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 또는 프로세서 방식이 적합할 수 있지만 학습목적과 추후 데이터처리 규모를 대비할 수 있습니다.</a:t>
            </a:r>
            <a:endParaRPr lang="ko-KR" altLang="en-US" sz="1800" b="0" i="0" strike="noStrike" dirty="0">
              <a:solidFill>
                <a:srgbClr val="2A2A2A">
                  <a:alpha val="75752"/>
                </a:srgbClr>
              </a:solidFill>
              <a:latin typeface="Pretendard Regular" charset="0"/>
            </a:endParaRPr>
          </a:p>
        </p:txBody>
      </p:sp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6130925"/>
            <a:ext cx="343535" cy="330835"/>
          </a:xfrm>
          <a:prstGeom prst="rect">
            <a:avLst/>
          </a:prstGeom>
          <a:noFill/>
        </p:spPr>
      </p:pic>
      <p:pic>
        <p:nvPicPr>
          <p:cNvPr id="19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135" cy="26035"/>
          </a:xfrm>
          <a:prstGeom prst="rect">
            <a:avLst/>
          </a:prstGeom>
          <a:noFill/>
        </p:spPr>
      </p:pic>
      <p:sp>
        <p:nvSpPr>
          <p:cNvPr id="20" name="Rect 0"/>
          <p:cNvSpPr txBox="1">
            <a:spLocks/>
          </p:cNvSpPr>
          <p:nvPr/>
        </p:nvSpPr>
        <p:spPr>
          <a:xfrm>
            <a:off x="3416300" y="660400"/>
            <a:ext cx="8662035" cy="12452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[결제]Batch 개요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9500" y="533400"/>
            <a:ext cx="1905635" cy="14992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9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90">
                <a:solidFill>
                  <a:srgbClr val="4585FB"/>
                </a:solidFill>
                <a:latin typeface="Poppins ExtraLight" charset="0"/>
              </a:rPr>
              <a:t>2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20640000">
            <a:off x="527050" y="2535555"/>
            <a:ext cx="2461260" cy="120078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7200">
                <a:solidFill>
                  <a:srgbClr val="4585FB"/>
                </a:solidFill>
                <a:latin typeface="MV Boli" charset="0"/>
                <a:ea typeface="MV Boli" charset="0"/>
              </a:rPr>
              <a:t>Why?</a:t>
            </a:r>
            <a:endParaRPr lang="ko-KR" altLang="en-US" sz="7200">
              <a:solidFill>
                <a:srgbClr val="4585FB"/>
              </a:solidFill>
              <a:latin typeface="MV Boli" charset="0"/>
              <a:ea typeface="MV Boli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2538730" y="7548880"/>
            <a:ext cx="4788535" cy="12071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1800" b="1" i="0" strike="noStrike" dirty="0" err="1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Scheduler</a:t>
            </a:r>
            <a:r>
              <a:rPr lang="ko-KR" sz="1800" b="0" i="0" strike="noStrike" dirty="0" err="1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는</a:t>
            </a:r>
            <a:r>
              <a:rPr lang="ko-KR" sz="1800" b="0" i="0" strike="noStrike" dirty="0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 언제 시작하도록 설정했나요?</a:t>
            </a:r>
            <a:endParaRPr lang="ko-KR" altLang="en-US" sz="1800" b="0" i="0" strike="noStrike" dirty="0">
              <a:solidFill>
                <a:srgbClr val="2A2A2A">
                  <a:alpha val="75752"/>
                </a:srgbClr>
              </a:solidFill>
              <a:latin typeface="Pretendard Regular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0749280" y="7707630"/>
            <a:ext cx="5055235" cy="12071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1800" b="0" i="0" strike="noStrike" dirty="0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앞서 설명한듯 배치는 무거운 작업이기에 비교적 사용자가 적은 02:00</a:t>
            </a:r>
            <a:r>
              <a:rPr lang="ko-KR" altLang="en-US" sz="1800" b="0" i="0" strike="noStrike" dirty="0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시</a:t>
            </a:r>
            <a:r>
              <a:rPr lang="ko-KR" sz="1800" b="0" i="0" strike="noStrike" dirty="0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에 실행되도록 설정했습니다.</a:t>
            </a:r>
            <a:endParaRPr lang="ko-KR" altLang="en-US" sz="1800" b="0" i="0" strike="noStrike" dirty="0">
              <a:solidFill>
                <a:srgbClr val="2A2A2A">
                  <a:alpha val="75752"/>
                </a:srgbClr>
              </a:solidFill>
              <a:latin typeface="Pretendard Regular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78800" y="-7569200"/>
            <a:ext cx="1905635" cy="17640935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135" cy="26035"/>
          </a:xfrm>
          <a:prstGeom prst="rect">
            <a:avLst/>
          </a:prstGeom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209800"/>
            <a:ext cx="15989935" cy="26035"/>
          </a:xfrm>
          <a:prstGeom prst="rect">
            <a:avLst/>
          </a:prstGeom>
          <a:noFill/>
        </p:spPr>
      </p:pic>
      <p:sp>
        <p:nvSpPr>
          <p:cNvPr id="5" name="Rect 0"/>
          <p:cNvSpPr txBox="1">
            <a:spLocks/>
          </p:cNvSpPr>
          <p:nvPr/>
        </p:nvSpPr>
        <p:spPr>
          <a:xfrm>
            <a:off x="3178175" y="630555"/>
            <a:ext cx="13449300" cy="12452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Batch Scheduler Architecture</a:t>
            </a:r>
            <a:br>
              <a:rPr/>
            </a:b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1079500" y="533400"/>
            <a:ext cx="1906270" cy="1499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8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80">
                <a:solidFill>
                  <a:srgbClr val="4585FB"/>
                </a:solidFill>
                <a:latin typeface="Poppins ExtraLight" charset="0"/>
              </a:rPr>
              <a:t>2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1827510" y="4004310"/>
            <a:ext cx="288353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3" name="도형 133"/>
          <p:cNvSpPr>
            <a:spLocks/>
          </p:cNvSpPr>
          <p:nvPr/>
        </p:nvSpPr>
        <p:spPr>
          <a:xfrm>
            <a:off x="3190240" y="8806180"/>
            <a:ext cx="2883535" cy="55943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ExpiredPaymentReader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도형 134"/>
          <p:cNvSpPr>
            <a:spLocks/>
          </p:cNvSpPr>
          <p:nvPr/>
        </p:nvSpPr>
        <p:spPr>
          <a:xfrm>
            <a:off x="11816715" y="8801735"/>
            <a:ext cx="2883535" cy="55943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ExpiredPaymentWriter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도형 137"/>
          <p:cNvSpPr>
            <a:spLocks/>
          </p:cNvSpPr>
          <p:nvPr/>
        </p:nvSpPr>
        <p:spPr>
          <a:xfrm>
            <a:off x="4584700" y="7287260"/>
            <a:ext cx="8674735" cy="6991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Ta</a:t>
            </a:r>
            <a:r>
              <a:rPr lang="ko-KR" sz="1800">
                <a:latin typeface="맑은 고딕" charset="0"/>
                <a:ea typeface="맑은 고딕" charset="0"/>
              </a:rPr>
              <a:t>sklet:기간이만료된회원 읽기 + 멤버쉽 업데이트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도형 141"/>
          <p:cNvSpPr>
            <a:spLocks/>
          </p:cNvSpPr>
          <p:nvPr/>
        </p:nvSpPr>
        <p:spPr>
          <a:xfrm>
            <a:off x="4549775" y="6053455"/>
            <a:ext cx="8674735" cy="6991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Step(expiredPaymentStep)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도형 142"/>
          <p:cNvSpPr>
            <a:spLocks/>
          </p:cNvSpPr>
          <p:nvPr/>
        </p:nvSpPr>
        <p:spPr>
          <a:xfrm>
            <a:off x="4588510" y="4697730"/>
            <a:ext cx="8674735" cy="6991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Job</a:t>
            </a:r>
            <a:r>
              <a:rPr lang="ko-KR" sz="1800">
                <a:latin typeface="맑은 고딕" charset="0"/>
                <a:ea typeface="맑은 고딕" charset="0"/>
              </a:rPr>
              <a:t>(dowunGradeMember)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8" name="그림 1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0000">
            <a:off x="5266055" y="8028940"/>
            <a:ext cx="364490" cy="616585"/>
          </a:xfrm>
          <a:prstGeom prst="rect">
            <a:avLst/>
          </a:prstGeom>
          <a:noFill/>
        </p:spPr>
      </p:pic>
      <p:pic>
        <p:nvPicPr>
          <p:cNvPr id="29" name="그림 14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00000">
            <a:off x="12282805" y="7989570"/>
            <a:ext cx="292735" cy="630555"/>
          </a:xfrm>
          <a:prstGeom prst="rect">
            <a:avLst/>
          </a:prstGeom>
          <a:noFill/>
        </p:spPr>
      </p:pic>
      <p:sp>
        <p:nvSpPr>
          <p:cNvPr id="30" name="도형 149"/>
          <p:cNvSpPr>
            <a:spLocks/>
          </p:cNvSpPr>
          <p:nvPr/>
        </p:nvSpPr>
        <p:spPr>
          <a:xfrm>
            <a:off x="4584065" y="3311525"/>
            <a:ext cx="8674735" cy="6991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Batch Congfig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1" name="그림 15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61095" y="6847205"/>
            <a:ext cx="254635" cy="459105"/>
          </a:xfrm>
          <a:prstGeom prst="rect">
            <a:avLst/>
          </a:prstGeom>
          <a:noFill/>
        </p:spPr>
      </p:pic>
      <p:pic>
        <p:nvPicPr>
          <p:cNvPr id="32" name="그림 1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26170" y="5446395"/>
            <a:ext cx="310515" cy="509270"/>
          </a:xfrm>
          <a:prstGeom prst="rect">
            <a:avLst/>
          </a:prstGeom>
          <a:noFill/>
        </p:spPr>
      </p:pic>
      <p:pic>
        <p:nvPicPr>
          <p:cNvPr id="33" name="그림 15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16645" y="4039870"/>
            <a:ext cx="310515" cy="509270"/>
          </a:xfrm>
          <a:prstGeom prst="rect">
            <a:avLst/>
          </a:prstGeom>
          <a:noFill/>
        </p:spPr>
      </p:pic>
      <p:sp>
        <p:nvSpPr>
          <p:cNvPr id="34" name="도형 153"/>
          <p:cNvSpPr>
            <a:spLocks/>
          </p:cNvSpPr>
          <p:nvPr/>
        </p:nvSpPr>
        <p:spPr>
          <a:xfrm>
            <a:off x="13677900" y="3408680"/>
            <a:ext cx="876935" cy="280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도형 154"/>
          <p:cNvSpPr>
            <a:spLocks/>
          </p:cNvSpPr>
          <p:nvPr/>
        </p:nvSpPr>
        <p:spPr>
          <a:xfrm>
            <a:off x="15087600" y="2946400"/>
            <a:ext cx="1499235" cy="12071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Scheduler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157"/>
          <p:cNvSpPr txBox="1">
            <a:spLocks/>
          </p:cNvSpPr>
          <p:nvPr/>
        </p:nvSpPr>
        <p:spPr>
          <a:xfrm>
            <a:off x="3152140" y="9370060"/>
            <a:ext cx="2908935" cy="3702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기간이 만료된 회원 검색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158"/>
          <p:cNvSpPr txBox="1">
            <a:spLocks/>
          </p:cNvSpPr>
          <p:nvPr/>
        </p:nvSpPr>
        <p:spPr>
          <a:xfrm>
            <a:off x="11804015" y="9380855"/>
            <a:ext cx="2908935" cy="3702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멤버쉽을 업데이트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159"/>
          <p:cNvSpPr txBox="1">
            <a:spLocks/>
          </p:cNvSpPr>
          <p:nvPr/>
        </p:nvSpPr>
        <p:spPr>
          <a:xfrm>
            <a:off x="13145770" y="3641090"/>
            <a:ext cx="2295525" cy="3702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JobLauncher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160"/>
          <p:cNvSpPr txBox="1">
            <a:spLocks/>
          </p:cNvSpPr>
          <p:nvPr/>
        </p:nvSpPr>
        <p:spPr>
          <a:xfrm>
            <a:off x="14339570" y="4156710"/>
            <a:ext cx="2908935" cy="64706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오전: 02:00</a:t>
            </a:r>
            <a:br>
              <a:rPr lang="ko-KR" sz="1800">
                <a:latin typeface="맑은 고딕" charset="0"/>
                <a:ea typeface="맑은 고딕" charset="0"/>
              </a:rPr>
            </a:br>
            <a:r>
              <a:rPr lang="ko-KR" sz="1800">
                <a:latin typeface="맑은 고딕" charset="0"/>
                <a:ea typeface="맑은 고딕" charset="0"/>
              </a:rPr>
              <a:t>Batch Config 실행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420" y="4803140"/>
            <a:ext cx="333375" cy="330835"/>
          </a:xfrm>
          <a:prstGeom prst="rect">
            <a:avLst/>
          </a:prstGeom>
          <a:noFill/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613400" y="7988300"/>
            <a:ext cx="19050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048561" y="7988300"/>
            <a:ext cx="1905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320" y="7223760"/>
            <a:ext cx="4242435" cy="26035"/>
          </a:xfrm>
          <a:prstGeom prst="rect">
            <a:avLst/>
          </a:prstGeom>
          <a:noFill/>
        </p:spPr>
      </p:pic>
      <p:sp>
        <p:nvSpPr>
          <p:cNvPr id="14" name="TextBox 14"/>
          <p:cNvSpPr txBox="1">
            <a:spLocks/>
          </p:cNvSpPr>
          <p:nvPr/>
        </p:nvSpPr>
        <p:spPr>
          <a:xfrm>
            <a:off x="1534160" y="7254240"/>
            <a:ext cx="5385435" cy="121221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254000" indent="-254000" algn="just">
              <a:lnSpc>
                <a:spcPct val="117859"/>
              </a:lnSpc>
              <a:buFont typeface="Wingdings"/>
              <a:buChar char=""/>
            </a:pPr>
            <a:r>
              <a:rPr lang="ko-KR" sz="2200" b="0" i="0" strike="noStrike" dirty="0">
                <a:solidFill>
                  <a:srgbClr val="2A2A2A"/>
                </a:solidFill>
                <a:ea typeface="Pretendard Regular" charset="0"/>
              </a:rPr>
              <a:t>구독기간은 30일 ,365일로 설정 했습니다.</a:t>
            </a:r>
            <a:endParaRPr lang="ko-KR" altLang="en-US" sz="2200" b="0" i="0" strike="noStrike" dirty="0">
              <a:solidFill>
                <a:srgbClr val="2A2A2A"/>
              </a:solidFill>
              <a:ea typeface="Pretendard Regular" charset="0"/>
            </a:endParaRPr>
          </a:p>
          <a:p>
            <a:pPr marL="254000" indent="-254000" algn="just">
              <a:lnSpc>
                <a:spcPct val="117859"/>
              </a:lnSpc>
              <a:buFont typeface="Wingdings"/>
              <a:buChar char=""/>
            </a:pPr>
            <a:r>
              <a:rPr lang="ko-KR" sz="2200" b="0" i="0" strike="noStrike" dirty="0">
                <a:solidFill>
                  <a:srgbClr val="2A2A2A"/>
                </a:solidFill>
                <a:ea typeface="Pretendard Regular" charset="0"/>
              </a:rPr>
              <a:t>만료기간 = 등록일 + 기간 </a:t>
            </a:r>
            <a:r>
              <a:rPr lang="ko-KR" sz="2200" b="0" i="0" strike="noStrike" dirty="0" err="1">
                <a:solidFill>
                  <a:srgbClr val="2A2A2A"/>
                </a:solidFill>
                <a:ea typeface="Pretendard Regular" charset="0"/>
              </a:rPr>
              <a:t>으로</a:t>
            </a:r>
            <a:r>
              <a:rPr lang="ko-KR" sz="2200" b="0" i="0" strike="noStrike" dirty="0">
                <a:solidFill>
                  <a:srgbClr val="2A2A2A"/>
                </a:solidFill>
                <a:ea typeface="Pretendard Regular" charset="0"/>
              </a:rPr>
              <a:t> 등록됩니다.</a:t>
            </a:r>
            <a:endParaRPr lang="ko-KR" altLang="en-US" sz="2200" b="0" i="0" strike="noStrike" dirty="0">
              <a:solidFill>
                <a:srgbClr val="2A2A2A"/>
              </a:solidFill>
              <a:latin typeface="Pretendard Regular" charset="0"/>
            </a:endParaRPr>
          </a:p>
        </p:txBody>
      </p:sp>
      <p:sp>
        <p:nvSpPr>
          <p:cNvPr id="15" name="TextBox 15"/>
          <p:cNvSpPr txBox="1">
            <a:spLocks/>
          </p:cNvSpPr>
          <p:nvPr/>
        </p:nvSpPr>
        <p:spPr>
          <a:xfrm>
            <a:off x="1567180" y="6690360"/>
            <a:ext cx="4318635" cy="4959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01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결제페이지</a:t>
            </a:r>
            <a:endParaRPr lang="ko-KR" altLang="en-US" sz="2800" b="0" i="0" strike="noStrike">
              <a:solidFill>
                <a:srgbClr val="4585FB"/>
              </a:solidFill>
              <a:ea typeface="Pretendard Medium" charset="0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01" y="7254240"/>
            <a:ext cx="4242435" cy="26035"/>
          </a:xfrm>
          <a:prstGeom prst="rect">
            <a:avLst/>
          </a:prstGeom>
          <a:noFill/>
        </p:spPr>
      </p:pic>
      <p:sp>
        <p:nvSpPr>
          <p:cNvPr id="20" name="TextBox 20"/>
          <p:cNvSpPr txBox="1">
            <a:spLocks/>
          </p:cNvSpPr>
          <p:nvPr/>
        </p:nvSpPr>
        <p:spPr>
          <a:xfrm>
            <a:off x="11838940" y="7406640"/>
            <a:ext cx="4293235" cy="11817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7859"/>
              </a:lnSpc>
              <a:buFontTx/>
              <a:buNone/>
            </a:pPr>
            <a:endParaRPr lang="ko-KR" altLang="en-US" sz="2200" b="0" i="0" strike="noStrike">
              <a:solidFill>
                <a:srgbClr val="2A2A2A"/>
              </a:solidFill>
              <a:latin typeface="Pretendard Regular" charset="0"/>
            </a:endParaRPr>
          </a:p>
        </p:txBody>
      </p:sp>
      <p:sp>
        <p:nvSpPr>
          <p:cNvPr id="21" name="TextBox 21"/>
          <p:cNvSpPr txBox="1">
            <a:spLocks/>
          </p:cNvSpPr>
          <p:nvPr/>
        </p:nvSpPr>
        <p:spPr>
          <a:xfrm>
            <a:off x="7243201" y="6690360"/>
            <a:ext cx="4318635" cy="4959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 dirty="0">
                <a:solidFill>
                  <a:srgbClr val="4585FB"/>
                </a:solidFill>
                <a:latin typeface="Pretendard Medium" charset="0"/>
              </a:rPr>
              <a:t>0</a:t>
            </a:r>
            <a:r>
              <a:rPr lang="ko-KR" sz="2800" b="0" i="0" strike="noStrike" dirty="0">
                <a:solidFill>
                  <a:srgbClr val="4585FB"/>
                </a:solidFill>
                <a:latin typeface="Pretendard Medium" charset="0"/>
              </a:rPr>
              <a:t>2</a:t>
            </a:r>
            <a:r>
              <a:rPr lang="en-US" sz="2800" b="0" i="0" strike="noStrike" dirty="0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 dirty="0" err="1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 dirty="0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 dirty="0" err="1">
                <a:solidFill>
                  <a:srgbClr val="4585FB"/>
                </a:solidFill>
                <a:ea typeface="Pretendard Medium" charset="0"/>
              </a:rPr>
              <a:t>Toss</a:t>
            </a:r>
            <a:r>
              <a:rPr lang="ko-KR" sz="2800" b="0" i="0" strike="noStrike" dirty="0">
                <a:solidFill>
                  <a:srgbClr val="4585FB"/>
                </a:solidFill>
                <a:ea typeface="Pretendard Medium" charset="0"/>
              </a:rPr>
              <a:t> </a:t>
            </a:r>
            <a:r>
              <a:rPr lang="ko-KR" sz="2800" b="0" i="0" strike="noStrike" dirty="0" err="1">
                <a:solidFill>
                  <a:srgbClr val="4585FB"/>
                </a:solidFill>
                <a:ea typeface="Pretendard Medium" charset="0"/>
              </a:rPr>
              <a:t>Payment</a:t>
            </a:r>
            <a:r>
              <a:rPr lang="ko-KR" sz="2800" b="0" i="0" strike="noStrike" dirty="0">
                <a:solidFill>
                  <a:srgbClr val="4585FB"/>
                </a:solidFill>
                <a:ea typeface="Pretendard Medium" charset="0"/>
              </a:rPr>
              <a:t> API</a:t>
            </a:r>
            <a:endParaRPr lang="ko-KR" altLang="en-US" sz="2800" b="0" i="0" strike="noStrike" dirty="0">
              <a:solidFill>
                <a:srgbClr val="4585FB"/>
              </a:solidFill>
              <a:ea typeface="Pretendard Medium" charset="0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id="23" name="TextBox 23"/>
          <p:cNvSpPr txBox="1">
            <a:spLocks/>
          </p:cNvSpPr>
          <p:nvPr/>
        </p:nvSpPr>
        <p:spPr>
          <a:xfrm>
            <a:off x="3416300" y="660400"/>
            <a:ext cx="7450455" cy="12452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[결제] 결제 페이지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79500" y="533400"/>
            <a:ext cx="1905635" cy="14992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9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90">
                <a:solidFill>
                  <a:srgbClr val="4585FB"/>
                </a:solidFill>
                <a:latin typeface="Poppins ExtraLight" charset="0"/>
              </a:rPr>
              <a:t>2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pic>
        <p:nvPicPr>
          <p:cNvPr id="25" name="그림 16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2876550"/>
            <a:ext cx="5014595" cy="3402965"/>
          </a:xfrm>
          <a:prstGeom prst="rect">
            <a:avLst/>
          </a:prstGeom>
          <a:noFill/>
        </p:spPr>
      </p:pic>
      <p:pic>
        <p:nvPicPr>
          <p:cNvPr id="26" name="그림 16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52" y="3642946"/>
            <a:ext cx="3684905" cy="2621915"/>
          </a:xfrm>
          <a:prstGeom prst="rect">
            <a:avLst/>
          </a:prstGeom>
          <a:noFill/>
        </p:spPr>
      </p:pic>
      <p:sp>
        <p:nvSpPr>
          <p:cNvPr id="27" name="텍스트 상자 164"/>
          <p:cNvSpPr txBox="1">
            <a:spLocks/>
          </p:cNvSpPr>
          <p:nvPr/>
        </p:nvSpPr>
        <p:spPr>
          <a:xfrm>
            <a:off x="7232406" y="8004175"/>
            <a:ext cx="4097020" cy="8274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254000" indent="-254000" algn="just">
              <a:lnSpc>
                <a:spcPct val="117859"/>
              </a:lnSpc>
              <a:buFont typeface="Wingdings"/>
              <a:buChar char=""/>
            </a:pPr>
            <a:r>
              <a:rPr lang="ko-KR" sz="2200" b="0" i="0" strike="noStrike">
                <a:solidFill>
                  <a:srgbClr val="2A2A2A"/>
                </a:solidFill>
                <a:ea typeface="Pretendard Regular" charset="0"/>
              </a:rPr>
              <a:t>결제방식은 Toss Payment API를 도입했습니다. </a:t>
            </a:r>
            <a:endParaRPr lang="ko-KR" altLang="en-US" sz="2200" b="0" i="0" strike="noStrike">
              <a:solidFill>
                <a:srgbClr val="2A2A2A"/>
              </a:solidFill>
              <a:ea typeface="Pretendard Regular" charset="0"/>
            </a:endParaRPr>
          </a:p>
          <a:p>
            <a:pPr marL="254000" indent="-254000" algn="just">
              <a:lnSpc>
                <a:spcPct val="117859"/>
              </a:lnSpc>
              <a:buClr>
                <a:srgbClr val="2A2A2A"/>
              </a:buClr>
              <a:buFont typeface="Wingdings"/>
              <a:buChar char=""/>
            </a:pPr>
            <a:r>
              <a:rPr lang="ko-KR" sz="2200" b="0" i="0" strike="noStrike">
                <a:solidFill>
                  <a:srgbClr val="2A2A2A"/>
                </a:solidFill>
                <a:ea typeface="Pretendard Regular" charset="0"/>
              </a:rPr>
              <a:t>상품명과 상품금액 그리고 사용자의 기초적 정보를 제공하여 사용할 수 있었습니다. </a:t>
            </a:r>
            <a:endParaRPr lang="ko-KR" altLang="en-US" sz="2200" b="0" i="0" strike="noStrike">
              <a:solidFill>
                <a:srgbClr val="2A2A2A"/>
              </a:solidFill>
              <a:ea typeface="Pretendard Regular" charset="0"/>
            </a:endParaRPr>
          </a:p>
        </p:txBody>
      </p:sp>
      <p:pic>
        <p:nvPicPr>
          <p:cNvPr id="28" name="그림 16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55" y="4798695"/>
            <a:ext cx="333375" cy="330835"/>
          </a:xfrm>
          <a:prstGeom prst="rect">
            <a:avLst/>
          </a:prstGeom>
          <a:noFill/>
        </p:spPr>
      </p:pic>
      <p:pic>
        <p:nvPicPr>
          <p:cNvPr id="29" name="그림 16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880" y="3726180"/>
            <a:ext cx="4557395" cy="2553335"/>
          </a:xfrm>
          <a:prstGeom prst="rect">
            <a:avLst/>
          </a:prstGeom>
          <a:noFill/>
        </p:spPr>
      </p:pic>
      <p:sp>
        <p:nvSpPr>
          <p:cNvPr id="30" name="텍스트 상자 167"/>
          <p:cNvSpPr txBox="1">
            <a:spLocks/>
          </p:cNvSpPr>
          <p:nvPr/>
        </p:nvSpPr>
        <p:spPr>
          <a:xfrm>
            <a:off x="12733655" y="6731635"/>
            <a:ext cx="4318635" cy="4959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3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결제완료</a:t>
            </a:r>
            <a:endParaRPr lang="ko-KR" altLang="en-US" sz="2800" b="0" i="0" strike="noStrike">
              <a:solidFill>
                <a:srgbClr val="4585FB"/>
              </a:solidFill>
              <a:ea typeface="Pretendard Medium" charset="0"/>
            </a:endParaRPr>
          </a:p>
        </p:txBody>
      </p:sp>
      <p:pic>
        <p:nvPicPr>
          <p:cNvPr id="31" name="그림 16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95" y="7280275"/>
            <a:ext cx="4242435" cy="26035"/>
          </a:xfrm>
          <a:prstGeom prst="rect">
            <a:avLst/>
          </a:prstGeom>
          <a:noFill/>
        </p:spPr>
      </p:pic>
      <p:sp>
        <p:nvSpPr>
          <p:cNvPr id="32" name="텍스트 상자 169"/>
          <p:cNvSpPr txBox="1">
            <a:spLocks/>
          </p:cNvSpPr>
          <p:nvPr/>
        </p:nvSpPr>
        <p:spPr>
          <a:xfrm>
            <a:off x="12619990" y="7554595"/>
            <a:ext cx="4526280" cy="8274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254000" indent="-254000" algn="just">
              <a:lnSpc>
                <a:spcPct val="117859"/>
              </a:lnSpc>
              <a:buFont typeface="Wingdings"/>
              <a:buChar char=""/>
            </a:pPr>
            <a:r>
              <a:rPr lang="ko-KR" sz="2200" b="0" i="0" strike="noStrike">
                <a:solidFill>
                  <a:srgbClr val="2A2A2A"/>
                </a:solidFill>
                <a:ea typeface="Pretendard Regular" charset="0"/>
              </a:rPr>
              <a:t>상품명, 금액, 이름, 메일 결제방법과 결제상태를 전달합니다.</a:t>
            </a:r>
            <a:endParaRPr lang="ko-KR" altLang="en-US" sz="2200" b="0" i="0" strike="noStrike">
              <a:solidFill>
                <a:srgbClr val="2A2A2A"/>
              </a:solidFill>
              <a:ea typeface="Pretendard Regular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78800" y="-7556500"/>
            <a:ext cx="1905635" cy="17640935"/>
          </a:xfrm>
          <a:prstGeom prst="rect">
            <a:avLst/>
          </a:prstGeom>
          <a:noFill/>
        </p:spPr>
      </p:pic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2209800"/>
            <a:ext cx="15989935" cy="26035"/>
          </a:xfrm>
          <a:prstGeom prst="rect">
            <a:avLst/>
          </a:prstGeom>
          <a:noFill/>
        </p:spPr>
      </p:pic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0700" y="6261100"/>
            <a:ext cx="6337935" cy="2603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1104900" y="7467600"/>
            <a:ext cx="4408170" cy="19316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254000" indent="-254000" algn="just" defTabSz="914400" rtl="0" eaLnBrk="1" latinLnBrk="0" hangingPunct="1">
              <a:buFont typeface="Wingdings"/>
              <a:buChar char="§"/>
            </a:pPr>
            <a:r>
              <a:rPr lang="ko-KR" sz="2200" b="0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MZ세대의</a:t>
            </a:r>
            <a:r>
              <a:rPr 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사회적 관계와 지역 네트워킹의 관계가 깊어짐에 따라 소규모 모임 플랫폼의 수요 증가</a:t>
            </a:r>
            <a:r>
              <a:rPr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 </a:t>
            </a:r>
            <a:endParaRPr lang="ko-KR" altLang="en-US" sz="2200" b="0" i="0" strike="noStrike" dirty="0">
              <a:solidFill>
                <a:srgbClr val="2A2A2A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54000" indent="-254000" algn="just" defTabSz="914400" rtl="0" eaLnBrk="1" latinLnBrk="0" hangingPunct="1">
              <a:buFont typeface="Wingdings"/>
              <a:buChar char="§"/>
            </a:pPr>
            <a:r>
              <a:rPr sz="2200" b="0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정기</a:t>
            </a:r>
            <a:r>
              <a:rPr 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결제, 광고 수익 모델로 확장 가능성</a:t>
            </a:r>
            <a:endParaRPr lang="ko-KR" altLang="en-US" sz="2200" b="0" i="0" strike="noStrike" dirty="0">
              <a:solidFill>
                <a:srgbClr val="2A2A2A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122680" y="6819900"/>
            <a:ext cx="4445635" cy="495935"/>
          </a:xfrm>
          <a:prstGeom prst="rect">
            <a:avLst/>
          </a:prstGeom>
        </p:spPr>
        <p:txBody>
          <a:bodyPr vert="horz" wrap="square" lIns="0" tIns="0" rIns="0" bIns="0" rtlCol="1" anchor="ctr">
            <a:no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sz="2800" b="0" i="0" strike="noStrike">
                <a:solidFill>
                  <a:srgbClr val="4585FB"/>
                </a:solidFill>
                <a:latin typeface="Pretendard Medium" charset="0"/>
                <a:ea typeface="Calibri" charset="0"/>
                <a:sym typeface="맑은 고딕" charset="0"/>
              </a:rPr>
              <a:t>01 </a:t>
            </a:r>
            <a:r>
              <a:rPr sz="2800" b="0" i="0" strike="noStrike">
                <a:solidFill>
                  <a:srgbClr val="4585FB"/>
                </a:solidFill>
                <a:latin typeface="Calibri" charset="0"/>
                <a:ea typeface="Pretendard Medium" charset="0"/>
                <a:sym typeface="맑은 고딕" charset="0"/>
              </a:rPr>
              <a:t>ㅣ</a:t>
            </a:r>
            <a:r>
              <a:rPr sz="2800" b="0" i="0" strike="noStrike">
                <a:solidFill>
                  <a:srgbClr val="4585FB"/>
                </a:solidFill>
                <a:latin typeface="Pretendard Medium" charset="0"/>
                <a:ea typeface="Calibri" charset="0"/>
                <a:sym typeface="맑은 고딕" charset="0"/>
              </a:rPr>
              <a:t> </a:t>
            </a:r>
            <a:r>
              <a:rPr lang="ko-KR" sz="2800" b="1" i="0" strike="noStrike">
                <a:solidFill>
                  <a:srgbClr val="4585FB"/>
                </a:solidFill>
                <a:latin typeface="Pretendard Medium" charset="0"/>
                <a:ea typeface="Calibri" charset="0"/>
                <a:sym typeface="맑은 고딕" charset="0"/>
              </a:rPr>
              <a:t>서비스 선정</a:t>
            </a:r>
            <a:endParaRPr lang="ko-KR" altLang="en-US" sz="2800" b="0" i="0" strike="noStrike">
              <a:solidFill>
                <a:srgbClr val="4585FB"/>
              </a:solidFill>
              <a:latin typeface="Calibri" charset="0"/>
              <a:ea typeface="Pretendard Medium" charset="0"/>
              <a:sym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6845300" y="7696200"/>
            <a:ext cx="4600575" cy="19316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254000" indent="-254000" algn="just" defTabSz="914400" rtl="0" eaLnBrk="1" latinLnBrk="0" hangingPunct="1">
              <a:buFont typeface="Wingdings"/>
              <a:buChar char="§"/>
            </a:pPr>
            <a:r>
              <a:rPr lang="ko-KR" sz="22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</a:rPr>
              <a:t>지역 기반 소모임의 활성화를 통해 지역 커뮤니티를 강화하고, 사람들 간의 상호작용을 증가시킵니다.</a:t>
            </a:r>
            <a:endParaRPr lang="ko-KR" altLang="en-US" sz="2200" b="0" i="0" strike="noStrike" dirty="0">
              <a:solidFill>
                <a:srgbClr val="2A2A2A"/>
              </a:solidFill>
              <a:latin typeface="Calibri" charset="0"/>
              <a:ea typeface="Pretendard Light" charset="0"/>
            </a:endParaRPr>
          </a:p>
          <a:p>
            <a:pPr marL="254000" indent="-254000" algn="just" defTabSz="914400" rtl="0" eaLnBrk="1" latinLnBrk="0" hangingPunct="1">
              <a:buFont typeface="Wingdings"/>
              <a:buChar char="§"/>
            </a:pPr>
            <a:r>
              <a:rPr lang="ko-KR" sz="22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</a:rPr>
              <a:t>사용자 기반 성장에 따라 프리미엄 서비스, 광고, 지역 상권과의 협력을 통해 꾸준히 매출을 증대</a:t>
            </a:r>
            <a:r>
              <a:rPr lang="en-US" altLang="ko-KR" sz="22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</a:rPr>
              <a:t> </a:t>
            </a:r>
            <a:r>
              <a:rPr lang="ko-KR" sz="2200" b="0" i="0" strike="noStrike" dirty="0">
                <a:solidFill>
                  <a:srgbClr val="2A2A2A"/>
                </a:solidFill>
                <a:latin typeface="Calibri" charset="0"/>
                <a:ea typeface="Pretendard Light" charset="0"/>
              </a:rPr>
              <a:t>시키는 것을 목표</a:t>
            </a:r>
            <a:endParaRPr lang="ko-KR" altLang="en-US" sz="2200" b="0" i="0" strike="noStrike" dirty="0">
              <a:solidFill>
                <a:srgbClr val="2A2A2A"/>
              </a:solidFill>
              <a:latin typeface="Calibri" charset="0"/>
              <a:ea typeface="Pretendard Light" charset="0"/>
            </a:endParaRPr>
          </a:p>
          <a:p>
            <a:pPr marL="254000" indent="-254000" algn="just" defTabSz="914400" rtl="0" eaLnBrk="1" latinLnBrk="0" hangingPunct="1">
              <a:buFont typeface="Wingdings"/>
              <a:buChar char="§"/>
            </a:pPr>
            <a:endParaRPr lang="ko-KR" altLang="en-US" sz="2200" b="0" i="0" strike="noStrike" dirty="0">
              <a:solidFill>
                <a:srgbClr val="2A2A2A"/>
              </a:solidFill>
              <a:latin typeface="Pretendard Light" charset="0"/>
              <a:ea typeface="Calibri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6908800" y="6819900"/>
            <a:ext cx="4445635" cy="495935"/>
          </a:xfrm>
          <a:prstGeom prst="rect">
            <a:avLst/>
          </a:prstGeom>
        </p:spPr>
        <p:txBody>
          <a:bodyPr vert="horz" wrap="square" lIns="0" tIns="0" rIns="0" bIns="0" rtlCol="1" anchor="ctr">
            <a:no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sz="2800" b="0" i="0" strike="noStrike">
                <a:solidFill>
                  <a:srgbClr val="4585FB"/>
                </a:solidFill>
                <a:latin typeface="Pretendard Medium" charset="0"/>
                <a:ea typeface="Calibri" charset="0"/>
                <a:sym typeface="맑은 고딕" charset="0"/>
              </a:rPr>
              <a:t>02 </a:t>
            </a:r>
            <a:r>
              <a:rPr sz="2800" b="0" i="0" strike="noStrike">
                <a:solidFill>
                  <a:srgbClr val="4585FB"/>
                </a:solidFill>
                <a:latin typeface="Calibri" charset="0"/>
                <a:ea typeface="Pretendard Medium" charset="0"/>
                <a:sym typeface="맑은 고딕" charset="0"/>
              </a:rPr>
              <a:t>ㅣ</a:t>
            </a:r>
            <a:r>
              <a:rPr sz="2800" b="0" i="0" strike="noStrike">
                <a:solidFill>
                  <a:srgbClr val="4585FB"/>
                </a:solidFill>
                <a:latin typeface="Pretendard Medium" charset="0"/>
                <a:ea typeface="Calibri" charset="0"/>
                <a:sym typeface="맑은 고딕" charset="0"/>
              </a:rPr>
              <a:t> </a:t>
            </a:r>
            <a:r>
              <a:rPr sz="2800" b="0" i="0" strike="noStrike">
                <a:solidFill>
                  <a:srgbClr val="4585FB"/>
                </a:solidFill>
                <a:latin typeface="Calibri" charset="0"/>
                <a:ea typeface="Pretendard Medium" charset="0"/>
                <a:sym typeface="맑은 고딕" charset="0"/>
              </a:rPr>
              <a:t>서비스 </a:t>
            </a:r>
            <a:r>
              <a:rPr lang="ko-KR" sz="2800" b="0" i="0" strike="noStrike">
                <a:solidFill>
                  <a:srgbClr val="4585FB"/>
                </a:solidFill>
                <a:latin typeface="Calibri" charset="0"/>
                <a:ea typeface="Pretendard Medium" charset="0"/>
                <a:sym typeface="맑은 고딕" charset="0"/>
              </a:rPr>
              <a:t>목적</a:t>
            </a:r>
            <a:endParaRPr lang="ko-KR" altLang="en-US" sz="2800" b="0" i="0" strike="noStrike">
              <a:solidFill>
                <a:srgbClr val="4585FB"/>
              </a:solidFill>
              <a:latin typeface="Calibri" charset="0"/>
              <a:ea typeface="Pretendard Medium" charset="0"/>
              <a:sym typeface="맑은 고딕" charset="0"/>
            </a:endParaRPr>
          </a:p>
        </p:txBody>
      </p:sp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77300" y="6261100"/>
            <a:ext cx="6337935" cy="26035"/>
          </a:xfrm>
          <a:prstGeom prst="rect">
            <a:avLst/>
          </a:prstGeom>
          <a:noFill/>
        </p:spPr>
      </p:pic>
      <p:pic>
        <p:nvPicPr>
          <p:cNvPr id="13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0" y="3098800"/>
            <a:ext cx="4394835" cy="3162935"/>
          </a:xfrm>
          <a:prstGeom prst="rect">
            <a:avLst/>
          </a:prstGeom>
          <a:noFill/>
        </p:spPr>
      </p:pic>
      <p:sp>
        <p:nvSpPr>
          <p:cNvPr id="14" name="Rect 0"/>
          <p:cNvSpPr txBox="1">
            <a:spLocks/>
          </p:cNvSpPr>
          <p:nvPr/>
        </p:nvSpPr>
        <p:spPr>
          <a:xfrm>
            <a:off x="12707620" y="7264400"/>
            <a:ext cx="4408170" cy="19316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254000" indent="-254000" algn="just" defTabSz="914400" rtl="0" eaLnBrk="1" latinLnBrk="0" hangingPunct="1">
              <a:buFont typeface="Wingdings"/>
              <a:buChar char="§"/>
            </a:pPr>
            <a:r>
              <a:rPr sz="2100" b="0" i="0" strike="noStrike">
                <a:solidFill>
                  <a:srgbClr val="2A2A2A"/>
                </a:solidFill>
                <a:latin typeface="Calibri" charset="0"/>
                <a:ea typeface="Pretendard Light" charset="0"/>
              </a:rPr>
              <a:t>사용자 기반이 성장함에 따라 자연스럽게 광고주와 </a:t>
            </a:r>
            <a:r>
              <a:rPr lang="ko-KR" sz="2100" b="0" i="0" strike="noStrike">
                <a:solidFill>
                  <a:srgbClr val="2A2A2A"/>
                </a:solidFill>
                <a:latin typeface="Calibri" charset="0"/>
                <a:ea typeface="Pretendard Light" charset="0"/>
              </a:rPr>
              <a:t>협력사의 수요가 증가하고, 이를 통한 매출 증대 효과를 기대</a:t>
            </a:r>
            <a:endParaRPr lang="ko-KR" altLang="en-US" sz="2100" b="0" i="0" strike="noStrike">
              <a:solidFill>
                <a:srgbClr val="2A2A2A"/>
              </a:solidFill>
              <a:latin typeface="Calibri" charset="0"/>
              <a:ea typeface="Pretendard Light" charset="0"/>
            </a:endParaRPr>
          </a:p>
          <a:p>
            <a:pPr marL="254000" indent="-254000" algn="just" defTabSz="914400" rtl="0" eaLnBrk="1" latinLnBrk="0" hangingPunct="1">
              <a:buFont typeface="Wingdings"/>
              <a:buChar char="§"/>
            </a:pPr>
            <a:endParaRPr lang="ko-KR" altLang="en-US" sz="2200" b="0" i="0" strike="noStrike">
              <a:solidFill>
                <a:srgbClr val="2A2A2A"/>
              </a:solidFill>
              <a:latin typeface="Pretendard Light" charset="0"/>
              <a:ea typeface="Calibri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12725400" y="6819900"/>
            <a:ext cx="4445635" cy="495935"/>
          </a:xfrm>
          <a:prstGeom prst="rect">
            <a:avLst/>
          </a:prstGeom>
        </p:spPr>
        <p:txBody>
          <a:bodyPr vert="horz" wrap="square" lIns="0" tIns="0" rIns="0" bIns="0" rtlCol="1" anchor="ctr">
            <a:no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sz="2800" b="0" i="0" strike="noStrike">
                <a:solidFill>
                  <a:srgbClr val="4585FB"/>
                </a:solidFill>
                <a:latin typeface="Pretendard Medium" charset="0"/>
                <a:ea typeface="Calibri" charset="0"/>
                <a:sym typeface="맑은 고딕" charset="0"/>
              </a:rPr>
              <a:t>03 </a:t>
            </a:r>
            <a:r>
              <a:rPr sz="2800" b="0" i="0" strike="noStrike">
                <a:solidFill>
                  <a:srgbClr val="4585FB"/>
                </a:solidFill>
                <a:latin typeface="Calibri" charset="0"/>
                <a:ea typeface="Pretendard Medium" charset="0"/>
                <a:sym typeface="맑은 고딕" charset="0"/>
              </a:rPr>
              <a:t>ㅣ</a:t>
            </a:r>
            <a:r>
              <a:rPr sz="2800" b="0" i="0" strike="noStrike">
                <a:solidFill>
                  <a:srgbClr val="4585FB"/>
                </a:solidFill>
                <a:latin typeface="Pretendard Medium" charset="0"/>
                <a:ea typeface="Calibri" charset="0"/>
                <a:sym typeface="맑은 고딕" charset="0"/>
              </a:rPr>
              <a:t> </a:t>
            </a:r>
            <a:r>
              <a:rPr sz="2800" b="0" i="0" strike="noStrike">
                <a:solidFill>
                  <a:srgbClr val="4585FB"/>
                </a:solidFill>
                <a:latin typeface="Calibri" charset="0"/>
                <a:ea typeface="Pretendard Medium" charset="0"/>
                <a:sym typeface="맑은 고딕" charset="0"/>
              </a:rPr>
              <a:t>기대 효과</a:t>
            </a:r>
            <a:endParaRPr lang="ko-KR" altLang="en-US" sz="2800" b="0" i="0" strike="noStrike">
              <a:solidFill>
                <a:srgbClr val="4585FB"/>
              </a:solidFill>
              <a:latin typeface="Calibri" charset="0"/>
              <a:ea typeface="Pretendard Medium" charset="0"/>
              <a:sym typeface="맑은 고딕" charset="0"/>
            </a:endParaRPr>
          </a:p>
        </p:txBody>
      </p:sp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135" cy="26035"/>
          </a:xfrm>
          <a:prstGeom prst="rect">
            <a:avLst/>
          </a:prstGeom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>
            <a:off x="3416300" y="660400"/>
            <a:ext cx="4826635" cy="1245235"/>
          </a:xfrm>
          <a:prstGeom prst="rect">
            <a:avLst/>
          </a:prstGeom>
        </p:spPr>
        <p:txBody>
          <a:bodyPr vert="horz" wrap="square" lIns="0" tIns="0" rIns="0" bIns="0" rtlCol="1" anchor="ctr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latin typeface="Calibri" charset="0"/>
                <a:ea typeface="Pretendard Bold" charset="0"/>
                <a:sym typeface="맑은 고딕" charset="0"/>
              </a:rPr>
              <a:t>개요</a:t>
            </a:r>
            <a:endParaRPr lang="ko-KR" altLang="en-US" sz="7000" b="0" i="0" strike="noStrike">
              <a:solidFill>
                <a:srgbClr val="4585FB"/>
              </a:solidFill>
              <a:latin typeface="Calibri" charset="0"/>
              <a:ea typeface="Pretendard Bold" charset="0"/>
              <a:sym typeface="맑은 고딕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1079500" y="533400"/>
            <a:ext cx="1905635" cy="1499235"/>
          </a:xfrm>
          <a:prstGeom prst="rect">
            <a:avLst/>
          </a:prstGeom>
        </p:spPr>
        <p:txBody>
          <a:bodyPr vert="horz" wrap="square" lIns="0" tIns="0" rIns="0" bIns="0" rtlCol="1" anchor="ctr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8500" b="0" i="0" strike="noStrike" spc="-490">
                <a:solidFill>
                  <a:srgbClr val="4585FB"/>
                </a:solidFill>
                <a:latin typeface="Poppins ExtraLight" charset="0"/>
                <a:ea typeface="Calibri" charset="0"/>
                <a:sym typeface="맑은 고딕" charset="0"/>
              </a:rPr>
              <a:t>01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  <a:ea typeface="Calibri" charset="0"/>
              <a:sym typeface="맑은 고딕" charset="0"/>
            </a:endParaRPr>
          </a:p>
        </p:txBody>
      </p:sp>
      <p:pic>
        <p:nvPicPr>
          <p:cNvPr id="19" name="그림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" y="3095625"/>
            <a:ext cx="4218305" cy="3168650"/>
          </a:xfrm>
          <a:prstGeom prst="rect">
            <a:avLst/>
          </a:prstGeom>
          <a:noFill/>
        </p:spPr>
      </p:pic>
      <p:pic>
        <p:nvPicPr>
          <p:cNvPr id="20" name="그림 17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290" y="3114040"/>
            <a:ext cx="4284345" cy="3185795"/>
          </a:xfrm>
          <a:prstGeom prst="rect">
            <a:avLst/>
          </a:prstGeom>
          <a:noFill/>
        </p:spPr>
      </p:pic>
      <p:pic>
        <p:nvPicPr>
          <p:cNvPr id="21" name="그림 19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877935" y="6271895"/>
            <a:ext cx="6338570" cy="266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78800" y="-7556500"/>
            <a:ext cx="1905635" cy="17640935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209800"/>
            <a:ext cx="15989935" cy="26035"/>
          </a:xfrm>
          <a:prstGeom prst="rect">
            <a:avLst/>
          </a:prstGeom>
          <a:noFill/>
        </p:spPr>
      </p:pic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740" y="4803140"/>
            <a:ext cx="333375" cy="330835"/>
          </a:xfrm>
          <a:prstGeom prst="rect">
            <a:avLst/>
          </a:prstGeom>
          <a:noFill/>
        </p:spPr>
      </p:pic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13400" y="7988300"/>
            <a:ext cx="1905635" cy="26035"/>
          </a:xfrm>
          <a:prstGeom prst="rect">
            <a:avLst/>
          </a:prstGeom>
          <a:noFill/>
        </p:spPr>
      </p:pic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347450" y="7988300"/>
            <a:ext cx="1905635" cy="26035"/>
          </a:xfrm>
          <a:prstGeom prst="rect">
            <a:avLst/>
          </a:prstGeom>
          <a:noFill/>
        </p:spPr>
      </p:pic>
      <p:pic>
        <p:nvPicPr>
          <p:cNvPr id="13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27" y="7223760"/>
            <a:ext cx="4242435" cy="26035"/>
          </a:xfrm>
          <a:prstGeom prst="rect">
            <a:avLst/>
          </a:prstGeom>
          <a:noFill/>
        </p:spPr>
      </p:pic>
      <p:sp>
        <p:nvSpPr>
          <p:cNvPr id="14" name="Rect 0"/>
          <p:cNvSpPr txBox="1">
            <a:spLocks/>
          </p:cNvSpPr>
          <p:nvPr/>
        </p:nvSpPr>
        <p:spPr>
          <a:xfrm>
            <a:off x="953037" y="7492365"/>
            <a:ext cx="5386070" cy="121285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254000" indent="-254000" algn="just">
              <a:lnSpc>
                <a:spcPct val="117859"/>
              </a:lnSpc>
              <a:buFont typeface="Wingdings"/>
              <a:buChar char=""/>
            </a:pPr>
            <a:r>
              <a:rPr lang="ko-KR" sz="2200" b="0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멤버쉽을</a:t>
            </a:r>
            <a:r>
              <a:rPr 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구매한 유저는 </a:t>
            </a:r>
            <a:r>
              <a:rPr lang="ko-KR" sz="2200" b="0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Nav의</a:t>
            </a:r>
            <a:r>
              <a:rPr 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결제가 </a:t>
            </a:r>
            <a:r>
              <a:rPr lang="ko-KR" sz="2200" b="0" i="0" strike="noStrike" dirty="0" err="1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멤버쉽</a:t>
            </a:r>
            <a:r>
              <a:rPr lang="en-US" alt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메뉴로 변경됩니다.</a:t>
            </a:r>
            <a:endParaRPr lang="ko-KR" altLang="en-US" sz="2200" b="0" i="0" strike="noStrike" dirty="0">
              <a:solidFill>
                <a:srgbClr val="2A2A2A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54000" indent="-254000" algn="just">
              <a:lnSpc>
                <a:spcPct val="117859"/>
              </a:lnSpc>
              <a:buFont typeface="Wingdings"/>
              <a:buChar char=""/>
            </a:pPr>
            <a:r>
              <a:rPr lang="ko-KR" sz="2200" b="0" i="0" strike="noStrike" dirty="0">
                <a:solidFill>
                  <a:srgbClr val="2A2A2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결제만료일이 표기되면 만료되기 전 사용자가 해지를 할 수 있습니다.</a:t>
            </a:r>
            <a:endParaRPr lang="ko-KR" altLang="en-US" sz="2200" b="0" i="0" strike="noStrike" dirty="0">
              <a:solidFill>
                <a:srgbClr val="2A2A2A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1010187" y="6690360"/>
            <a:ext cx="4318635" cy="4959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01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멤버쉽</a:t>
            </a:r>
            <a:endParaRPr lang="ko-KR" altLang="en-US" sz="2800" b="0" i="0" strike="noStrike">
              <a:solidFill>
                <a:srgbClr val="4585FB"/>
              </a:solidFill>
              <a:ea typeface="Pretendard Medium" charset="0"/>
            </a:endParaRPr>
          </a:p>
        </p:txBody>
      </p:sp>
      <p:pic>
        <p:nvPicPr>
          <p:cNvPr id="19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50" y="7254240"/>
            <a:ext cx="4242435" cy="26035"/>
          </a:xfrm>
          <a:prstGeom prst="rect">
            <a:avLst/>
          </a:prstGeom>
          <a:noFill/>
        </p:spPr>
      </p:pic>
      <p:sp>
        <p:nvSpPr>
          <p:cNvPr id="20" name="Rect 0"/>
          <p:cNvSpPr txBox="1">
            <a:spLocks/>
          </p:cNvSpPr>
          <p:nvPr/>
        </p:nvSpPr>
        <p:spPr>
          <a:xfrm>
            <a:off x="11838940" y="7406640"/>
            <a:ext cx="4293235" cy="11817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7859"/>
              </a:lnSpc>
              <a:buFontTx/>
              <a:buNone/>
            </a:pPr>
            <a:endParaRPr lang="ko-KR" altLang="en-US" sz="2200" b="0" i="0" strike="noStrike">
              <a:solidFill>
                <a:srgbClr val="2A2A2A"/>
              </a:solidFill>
              <a:latin typeface="Pretendard Regular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7156450" y="6690360"/>
            <a:ext cx="4319270" cy="4965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 dirty="0">
                <a:solidFill>
                  <a:srgbClr val="4585FB"/>
                </a:solidFill>
                <a:latin typeface="Pretendard Medium" charset="0"/>
              </a:rPr>
              <a:t>0</a:t>
            </a:r>
            <a:r>
              <a:rPr lang="ko-KR" sz="2800" b="0" i="0" strike="noStrike" dirty="0">
                <a:solidFill>
                  <a:srgbClr val="4585FB"/>
                </a:solidFill>
                <a:latin typeface="Pretendard Medium" charset="0"/>
              </a:rPr>
              <a:t>2</a:t>
            </a:r>
            <a:r>
              <a:rPr lang="en-US" sz="2800" b="0" i="0" strike="noStrike" dirty="0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 dirty="0" err="1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 dirty="0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 dirty="0" err="1">
                <a:solidFill>
                  <a:srgbClr val="4585FB"/>
                </a:solidFill>
                <a:latin typeface="Pretendard Medium" charset="0"/>
              </a:rPr>
              <a:t>멤버쉽</a:t>
            </a:r>
            <a:r>
              <a:rPr lang="ko-KR" sz="2800" b="0" i="0" strike="noStrike" dirty="0">
                <a:solidFill>
                  <a:srgbClr val="4585FB"/>
                </a:solidFill>
                <a:latin typeface="Pretendard Medium" charset="0"/>
              </a:rPr>
              <a:t> 혜택</a:t>
            </a:r>
            <a:endParaRPr lang="ko-KR" altLang="en-US" sz="2800" b="0" i="0" strike="noStrike" dirty="0">
              <a:solidFill>
                <a:srgbClr val="4585FB"/>
              </a:solidFill>
              <a:ea typeface="Pretendard Medium" charset="0"/>
            </a:endParaRPr>
          </a:p>
        </p:txBody>
      </p:sp>
      <p:pic>
        <p:nvPicPr>
          <p:cNvPr id="22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135" cy="26035"/>
          </a:xfrm>
          <a:prstGeom prst="rect">
            <a:avLst/>
          </a:prstGeom>
          <a:noFill/>
        </p:spPr>
      </p:pic>
      <p:sp>
        <p:nvSpPr>
          <p:cNvPr id="23" name="Rect 0"/>
          <p:cNvSpPr txBox="1">
            <a:spLocks/>
          </p:cNvSpPr>
          <p:nvPr/>
        </p:nvSpPr>
        <p:spPr>
          <a:xfrm>
            <a:off x="3416300" y="660400"/>
            <a:ext cx="7450455" cy="12452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[결제] 멤버쉽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079500" y="533400"/>
            <a:ext cx="1906270" cy="1499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8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80">
                <a:solidFill>
                  <a:srgbClr val="4585FB"/>
                </a:solidFill>
                <a:latin typeface="Poppins ExtraLight" charset="0"/>
              </a:rPr>
              <a:t>2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>
            <a:off x="7027545" y="8291512"/>
            <a:ext cx="4811395" cy="8274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254000" indent="-254000" algn="just">
              <a:lnSpc>
                <a:spcPct val="117859"/>
              </a:lnSpc>
              <a:buFont typeface="Wingdings"/>
              <a:buChar char=""/>
            </a:pPr>
            <a:r>
              <a:rPr lang="ko-KR" sz="2200" b="0" i="0" strike="noStrike" dirty="0" err="1">
                <a:solidFill>
                  <a:srgbClr val="2A2A2A"/>
                </a:solidFill>
                <a:ea typeface="Pretendard Regular" charset="0"/>
              </a:rPr>
              <a:t>토글을</a:t>
            </a:r>
            <a:r>
              <a:rPr lang="ko-KR" sz="2200" b="0" i="0" strike="noStrike" dirty="0">
                <a:solidFill>
                  <a:srgbClr val="2A2A2A"/>
                </a:solidFill>
                <a:ea typeface="Pretendard Regular" charset="0"/>
              </a:rPr>
              <a:t> 이용하여 프리미엄방의 노출 </a:t>
            </a:r>
            <a:br>
              <a:rPr lang="ko-KR" altLang="en-US" sz="2200" b="0" i="0" strike="noStrike" dirty="0">
                <a:solidFill>
                  <a:srgbClr val="2A2A2A"/>
                </a:solidFill>
                <a:ea typeface="Pretendard Regular" charset="0"/>
              </a:rPr>
            </a:br>
            <a:r>
              <a:rPr lang="ko-KR" sz="2200" b="0" i="0" strike="noStrike" dirty="0">
                <a:solidFill>
                  <a:srgbClr val="2A2A2A"/>
                </a:solidFill>
                <a:ea typeface="Pretendard Regular" charset="0"/>
              </a:rPr>
              <a:t>유무를 선택할 수 있습니다.</a:t>
            </a:r>
            <a:endParaRPr lang="ko-KR" altLang="en-US" sz="2200" b="0" i="0" strike="noStrike" dirty="0">
              <a:solidFill>
                <a:srgbClr val="2A2A2A"/>
              </a:solidFill>
              <a:ea typeface="Pretendard Regular" charset="0"/>
            </a:endParaRPr>
          </a:p>
          <a:p>
            <a:pPr marL="254000" indent="-254000" algn="just">
              <a:lnSpc>
                <a:spcPct val="117859"/>
              </a:lnSpc>
              <a:buFont typeface="Wingdings"/>
              <a:buChar char=""/>
            </a:pPr>
            <a:r>
              <a:rPr lang="ko-KR" sz="2200" b="0" i="0" strike="noStrike" dirty="0" err="1">
                <a:solidFill>
                  <a:srgbClr val="2A2A2A"/>
                </a:solidFill>
                <a:ea typeface="Pretendard Regular" charset="0"/>
              </a:rPr>
              <a:t>멤버쉽이</a:t>
            </a:r>
            <a:r>
              <a:rPr lang="ko-KR" sz="2200" b="0" i="0" strike="noStrike" dirty="0">
                <a:solidFill>
                  <a:srgbClr val="2A2A2A"/>
                </a:solidFill>
                <a:ea typeface="Pretendard Regular" charset="0"/>
              </a:rPr>
              <a:t> 없다면 </a:t>
            </a:r>
            <a:r>
              <a:rPr lang="ko-KR" sz="2200" b="0" i="0" strike="noStrike" dirty="0" err="1">
                <a:solidFill>
                  <a:srgbClr val="2A2A2A"/>
                </a:solidFill>
                <a:ea typeface="Pretendard Regular" charset="0"/>
              </a:rPr>
              <a:t>토글을</a:t>
            </a:r>
            <a:r>
              <a:rPr lang="ko-KR" sz="2200" b="0" i="0" strike="noStrike" dirty="0">
                <a:solidFill>
                  <a:srgbClr val="2A2A2A"/>
                </a:solidFill>
                <a:ea typeface="Pretendard Regular" charset="0"/>
              </a:rPr>
              <a:t> 동작할 수 없습니다.</a:t>
            </a:r>
            <a:endParaRPr lang="ko-KR" altLang="en-US" sz="2200" b="0" i="0" strike="noStrike" dirty="0">
              <a:solidFill>
                <a:srgbClr val="2A2A2A"/>
              </a:solidFill>
              <a:ea typeface="Pretendard Regular" charset="0"/>
            </a:endParaRPr>
          </a:p>
          <a:p>
            <a:pPr marL="254000" indent="-254000" algn="just">
              <a:lnSpc>
                <a:spcPct val="117859"/>
              </a:lnSpc>
              <a:buFont typeface="Wingdings"/>
              <a:buChar char=""/>
            </a:pPr>
            <a:r>
              <a:rPr lang="ko-KR" sz="2200" b="0" i="0" strike="noStrike" dirty="0">
                <a:solidFill>
                  <a:srgbClr val="2A2A2A"/>
                </a:solidFill>
                <a:ea typeface="Pretendard Regular" charset="0"/>
              </a:rPr>
              <a:t>내가 관리하는 그룹, </a:t>
            </a:r>
            <a:r>
              <a:rPr lang="ko-KR" sz="2200" b="0" i="0" strike="noStrike" dirty="0" err="1">
                <a:solidFill>
                  <a:srgbClr val="2A2A2A"/>
                </a:solidFill>
                <a:ea typeface="Pretendard Regular" charset="0"/>
              </a:rPr>
              <a:t>속해있는</a:t>
            </a:r>
            <a:r>
              <a:rPr lang="ko-KR" sz="2200" b="0" i="0" strike="noStrike" dirty="0">
                <a:solidFill>
                  <a:srgbClr val="2A2A2A"/>
                </a:solidFill>
                <a:ea typeface="Pretendard Regular" charset="0"/>
              </a:rPr>
              <a:t> 그룹, 승인 전 그룹을 모아서 확인할 수 있습니다.</a:t>
            </a:r>
            <a:br>
              <a:rPr lang="ko-KR" altLang="en-US" sz="2200" b="0" i="0" strike="noStrike" dirty="0">
                <a:solidFill>
                  <a:srgbClr val="2A2A2A"/>
                </a:solidFill>
                <a:ea typeface="Pretendard Regular" charset="0"/>
              </a:rPr>
            </a:br>
            <a:endParaRPr lang="ko-KR" altLang="en-US" sz="2200" b="0" i="0" strike="noStrike" dirty="0">
              <a:solidFill>
                <a:srgbClr val="2A2A2A"/>
              </a:solidFill>
              <a:ea typeface="Pretendard Regular" charset="0"/>
            </a:endParaRPr>
          </a:p>
        </p:txBody>
      </p:sp>
      <p:pic>
        <p:nvPicPr>
          <p:cNvPr id="28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55" y="4798695"/>
            <a:ext cx="333375" cy="330835"/>
          </a:xfrm>
          <a:prstGeom prst="rect">
            <a:avLst/>
          </a:prstGeom>
          <a:noFill/>
        </p:spPr>
      </p:pic>
      <p:sp>
        <p:nvSpPr>
          <p:cNvPr id="30" name="Rect 0"/>
          <p:cNvSpPr txBox="1">
            <a:spLocks/>
          </p:cNvSpPr>
          <p:nvPr/>
        </p:nvSpPr>
        <p:spPr>
          <a:xfrm>
            <a:off x="12733655" y="6731635"/>
            <a:ext cx="4318635" cy="4959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3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결제완료</a:t>
            </a:r>
            <a:endParaRPr lang="ko-KR" altLang="en-US" sz="2800" b="0" i="0" strike="noStrike">
              <a:solidFill>
                <a:srgbClr val="4585FB"/>
              </a:solidFill>
              <a:ea typeface="Pretendard Medium" charset="0"/>
            </a:endParaRPr>
          </a:p>
        </p:txBody>
      </p:sp>
      <p:pic>
        <p:nvPicPr>
          <p:cNvPr id="31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795" y="7280275"/>
            <a:ext cx="4242435" cy="26035"/>
          </a:xfrm>
          <a:prstGeom prst="rect">
            <a:avLst/>
          </a:prstGeom>
          <a:noFill/>
        </p:spPr>
      </p:pic>
      <p:sp>
        <p:nvSpPr>
          <p:cNvPr id="32" name="Rect 0"/>
          <p:cNvSpPr txBox="1">
            <a:spLocks/>
          </p:cNvSpPr>
          <p:nvPr/>
        </p:nvSpPr>
        <p:spPr>
          <a:xfrm>
            <a:off x="12619990" y="7356475"/>
            <a:ext cx="4525645" cy="8267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254000" indent="-254000" algn="just">
              <a:lnSpc>
                <a:spcPct val="117859"/>
              </a:lnSpc>
              <a:buFont typeface="Wingdings"/>
              <a:buChar char=""/>
            </a:pPr>
            <a:r>
              <a:rPr lang="ko-KR" sz="2200" b="0" i="0" strike="noStrike">
                <a:solidFill>
                  <a:srgbClr val="2A2A2A"/>
                </a:solidFill>
                <a:ea typeface="Pretendard Regular" charset="0"/>
              </a:rPr>
              <a:t>토글(On)인 그룹은 홈페이지 상단에 노출됩니다.</a:t>
            </a:r>
            <a:endParaRPr lang="ko-KR" altLang="en-US" sz="2200" b="0" i="0" strike="noStrike">
              <a:solidFill>
                <a:srgbClr val="2A2A2A"/>
              </a:solidFill>
              <a:ea typeface="Pretendard Regular" charset="0"/>
            </a:endParaRPr>
          </a:p>
        </p:txBody>
      </p:sp>
      <p:pic>
        <p:nvPicPr>
          <p:cNvPr id="33" name="그림 17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130" y="2423160"/>
            <a:ext cx="4675505" cy="4008755"/>
          </a:xfrm>
          <a:prstGeom prst="rect">
            <a:avLst/>
          </a:prstGeom>
          <a:noFill/>
        </p:spPr>
      </p:pic>
      <p:pic>
        <p:nvPicPr>
          <p:cNvPr id="34" name="그림 17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20" y="3156585"/>
            <a:ext cx="5454015" cy="2894330"/>
          </a:xfrm>
          <a:prstGeom prst="rect">
            <a:avLst/>
          </a:prstGeom>
          <a:noFill/>
        </p:spPr>
      </p:pic>
      <p:pic>
        <p:nvPicPr>
          <p:cNvPr id="35" name="그림 17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40" y="3855720"/>
            <a:ext cx="4625975" cy="1905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78800" y="-7556500"/>
            <a:ext cx="1905635" cy="17640935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209800"/>
            <a:ext cx="15989935" cy="26035"/>
          </a:xfrm>
          <a:prstGeom prst="rect">
            <a:avLst/>
          </a:prstGeom>
          <a:noFill/>
        </p:spPr>
      </p:pic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5092700"/>
            <a:ext cx="4712335" cy="26035"/>
          </a:xfrm>
          <a:prstGeom prst="rect">
            <a:avLst/>
          </a:prstGeom>
          <a:noFill/>
        </p:spPr>
      </p:pic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95775" y="1562100"/>
            <a:ext cx="1372235" cy="5766435"/>
          </a:xfrm>
          <a:prstGeom prst="rect">
            <a:avLst/>
          </a:prstGeom>
          <a:noFill/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95775" y="5594350"/>
            <a:ext cx="1372235" cy="576643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2546350" y="5403850"/>
            <a:ext cx="4788535" cy="12071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1800" b="0" i="0" strike="noStrike" dirty="0" err="1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Socket을</a:t>
            </a:r>
            <a:r>
              <a:rPr lang="ko-KR" sz="1800" b="0" i="0" strike="noStrike" dirty="0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 모임의 어떤 기능에 사용했나요?</a:t>
            </a:r>
            <a:endParaRPr lang="ko-KR" altLang="en-US" sz="1800" b="0" i="0" strike="noStrike" dirty="0">
              <a:solidFill>
                <a:srgbClr val="2A2A2A">
                  <a:alpha val="75752"/>
                </a:srgbClr>
              </a:solidFill>
              <a:latin typeface="Pretendard Regular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2044700" y="4165600"/>
            <a:ext cx="5842635" cy="5594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en-US" sz="3100" b="0" i="0" strike="noStrike">
                <a:solidFill>
                  <a:srgbClr val="4585FB"/>
                </a:solidFill>
                <a:latin typeface="Pretendard Bold" charset="0"/>
              </a:rPr>
              <a:t>01 </a:t>
            </a:r>
            <a:r>
              <a:rPr lang="ko-KR" sz="3100" b="0" i="0" strike="noStrike">
                <a:solidFill>
                  <a:srgbClr val="4585FB"/>
                </a:solidFill>
                <a:ea typeface="Pretendard Bold" charset="0"/>
              </a:rPr>
              <a:t>ㅣQuestion</a:t>
            </a:r>
            <a:endParaRPr lang="ko-KR" altLang="en-US" sz="31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2546350" y="6365875"/>
            <a:ext cx="4788535" cy="12071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254000" indent="-254000" algn="just">
              <a:lnSpc>
                <a:spcPct val="122009"/>
              </a:lnSpc>
              <a:buFont typeface="Wingdings"/>
              <a:buChar char=""/>
            </a:pPr>
            <a:r>
              <a:rPr lang="ko-KR" sz="1700" b="0" i="0" strike="noStrike" dirty="0" err="1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WebSocket이</a:t>
            </a:r>
            <a:r>
              <a:rPr lang="ko-KR" sz="1700" b="0" i="0" strike="noStrike" dirty="0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 아닌 </a:t>
            </a:r>
            <a:r>
              <a:rPr lang="ko-KR" sz="1700" b="0" i="0" strike="noStrike" dirty="0" err="1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Socket.io를</a:t>
            </a:r>
            <a:r>
              <a:rPr lang="ko-KR" sz="1700" b="0" i="0" strike="noStrike" dirty="0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 사용한 이</a:t>
            </a:r>
            <a:r>
              <a:rPr lang="ko-KR" sz="1700" b="0" i="0" strike="noStrike" dirty="0">
                <a:solidFill>
                  <a:srgbClr val="6E6D6E"/>
                </a:solidFill>
                <a:latin typeface="Pretendard Regular" charset="0"/>
              </a:rPr>
              <a:t>유가 있나요?</a:t>
            </a:r>
            <a:endParaRPr lang="ko-KR" altLang="en-US" sz="1700" b="0" i="0" strike="noStrike" dirty="0">
              <a:solidFill>
                <a:srgbClr val="2A2A2A">
                  <a:alpha val="75752"/>
                </a:srgbClr>
              </a:solidFill>
              <a:latin typeface="Pretendard Regular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0" y="5092700"/>
            <a:ext cx="4712335" cy="26035"/>
          </a:xfrm>
          <a:prstGeom prst="rect">
            <a:avLst/>
          </a:prstGeom>
          <a:noFill/>
        </p:spPr>
      </p:pic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13005" y="1534795"/>
            <a:ext cx="1372235" cy="5820410"/>
          </a:xfrm>
          <a:prstGeom prst="rect">
            <a:avLst/>
          </a:prstGeom>
          <a:noFill/>
        </p:spPr>
      </p:pic>
      <p:pic>
        <p:nvPicPr>
          <p:cNvPr id="13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653010" y="5668645"/>
            <a:ext cx="1426210" cy="5947410"/>
          </a:xfrm>
          <a:prstGeom prst="rect">
            <a:avLst/>
          </a:prstGeom>
          <a:noFill/>
        </p:spPr>
      </p:pic>
      <p:sp>
        <p:nvSpPr>
          <p:cNvPr id="14" name="Rect 0"/>
          <p:cNvSpPr txBox="1">
            <a:spLocks/>
          </p:cNvSpPr>
          <p:nvPr/>
        </p:nvSpPr>
        <p:spPr>
          <a:xfrm>
            <a:off x="10691960" y="5403850"/>
            <a:ext cx="5261610" cy="12071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1800" b="0" i="0" strike="noStrike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Socket의 양방향 통신을 이용하여모임의 커뮤니티를 활성화를 위해 그룹별 채팅기능에 socket을 활용했습니다. </a:t>
            </a:r>
            <a:endParaRPr lang="ko-KR" altLang="en-US" sz="1800" b="0" i="0" strike="noStrike">
              <a:solidFill>
                <a:srgbClr val="2A2A2A">
                  <a:alpha val="75752"/>
                </a:srgbClr>
              </a:solidFill>
              <a:latin typeface="Pretendard Regular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10350500" y="4178300"/>
            <a:ext cx="5842635" cy="5594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en-US" sz="3100" b="0" i="0" strike="noStrike">
                <a:solidFill>
                  <a:srgbClr val="4585FB"/>
                </a:solidFill>
                <a:latin typeface="Pretendard Bold" charset="0"/>
              </a:rPr>
              <a:t>02 </a:t>
            </a:r>
            <a:r>
              <a:rPr lang="ko-KR" sz="3100" b="0" i="0" strike="noStrike">
                <a:solidFill>
                  <a:srgbClr val="4585FB"/>
                </a:solidFill>
                <a:ea typeface="Pretendard Bold" charset="0"/>
              </a:rPr>
              <a:t>ㅣAnswer</a:t>
            </a:r>
            <a:endParaRPr lang="ko-KR" altLang="en-US" sz="31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>
            <a:off x="10655765" y="6576060"/>
            <a:ext cx="5559425" cy="12071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1800" b="0" i="0" strike="noStrike" dirty="0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Socket.io 또한 </a:t>
            </a:r>
            <a:r>
              <a:rPr lang="ko-KR" sz="1800" b="0" i="0" strike="noStrike" dirty="0" err="1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WebSocket을</a:t>
            </a:r>
            <a:r>
              <a:rPr lang="ko-KR" sz="1800" b="0" i="0" strike="noStrike" dirty="0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 기반으로 한 라이브러리 이지만 </a:t>
            </a:r>
            <a:r>
              <a:rPr lang="ko-KR" sz="1800" b="0" i="0" strike="noStrike" dirty="0" err="1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Socket.io는</a:t>
            </a:r>
            <a:r>
              <a:rPr lang="ko-KR" sz="1800" b="0" i="0" strike="noStrike" dirty="0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 이벤트 기반으로 메시지를 전달하여 그룹채팅에 적합하다고 생각 했습니다.</a:t>
            </a:r>
            <a:endParaRPr lang="ko-KR" altLang="en-US" sz="1800" b="0" i="0" strike="noStrike" dirty="0">
              <a:solidFill>
                <a:srgbClr val="2A2A2A">
                  <a:alpha val="75752"/>
                </a:srgbClr>
              </a:solidFill>
              <a:latin typeface="Pretendard Regular" charset="0"/>
            </a:endParaRPr>
          </a:p>
        </p:txBody>
      </p:sp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6130925"/>
            <a:ext cx="343535" cy="330835"/>
          </a:xfrm>
          <a:prstGeom prst="rect">
            <a:avLst/>
          </a:prstGeom>
          <a:noFill/>
        </p:spPr>
      </p:pic>
      <p:pic>
        <p:nvPicPr>
          <p:cNvPr id="19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135" cy="26035"/>
          </a:xfrm>
          <a:prstGeom prst="rect">
            <a:avLst/>
          </a:prstGeom>
          <a:noFill/>
        </p:spPr>
      </p:pic>
      <p:sp>
        <p:nvSpPr>
          <p:cNvPr id="20" name="Rect 0"/>
          <p:cNvSpPr txBox="1">
            <a:spLocks/>
          </p:cNvSpPr>
          <p:nvPr/>
        </p:nvSpPr>
        <p:spPr>
          <a:xfrm>
            <a:off x="3416300" y="660400"/>
            <a:ext cx="8662035" cy="12452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[모임]Socket 개요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9500" y="533400"/>
            <a:ext cx="1905635" cy="14992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9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90">
                <a:solidFill>
                  <a:srgbClr val="4585FB"/>
                </a:solidFill>
                <a:latin typeface="Poppins ExtraLight" charset="0"/>
              </a:rPr>
              <a:t>3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20640000">
            <a:off x="527050" y="2535555"/>
            <a:ext cx="2461260" cy="120078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7200">
                <a:solidFill>
                  <a:srgbClr val="4585FB"/>
                </a:solidFill>
                <a:latin typeface="MV Boli" charset="0"/>
                <a:ea typeface="MV Boli" charset="0"/>
              </a:rPr>
              <a:t>Why?</a:t>
            </a:r>
            <a:endParaRPr lang="ko-KR" altLang="en-US" sz="7200">
              <a:solidFill>
                <a:srgbClr val="4585FB"/>
              </a:solidFill>
              <a:latin typeface="MV Boli" charset="0"/>
              <a:ea typeface="MV Boli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2550795" y="7524750"/>
            <a:ext cx="4581525" cy="87376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>
                <a:solidFill>
                  <a:srgbClr val="6E6D6E"/>
                </a:solidFill>
              </a:rPr>
              <a:t>Socket 통신에서 보안 문제는 어떻게 해결하셨나요?</a:t>
            </a:r>
            <a:endParaRPr lang="ko-KR" altLang="en-US" sz="1800" b="0" i="0" strike="noStrike">
              <a:solidFill>
                <a:srgbClr val="6E6D6E"/>
              </a:solidFill>
              <a:latin typeface="Pretendard Regular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0712280" y="7957820"/>
            <a:ext cx="5217160" cy="12071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1800" b="0" i="0" strike="noStrike">
                <a:solidFill>
                  <a:srgbClr val="2A2A2A">
                    <a:alpha val="75752"/>
                  </a:srgbClr>
                </a:solidFill>
                <a:latin typeface="Pretendard Regular" charset="0"/>
              </a:rPr>
              <a:t>Socket.io는 핸드쉐이크 이전http프로토콜을 사용하여 CSRF공격 위험이 있습니다. 하지만 JWT로 인증을하여 보안정책을 강화할 수 있었습니다.</a:t>
            </a:r>
            <a:endParaRPr lang="ko-KR" altLang="en-US" sz="1800" b="0" i="0" strike="noStrike">
              <a:solidFill>
                <a:srgbClr val="2A2A2A">
                  <a:alpha val="75752"/>
                </a:srgbClr>
              </a:solidFill>
              <a:latin typeface="Pretendard Regular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>
            <a:spLocks/>
          </p:cNvSpPr>
          <p:nvPr/>
        </p:nvSpPr>
        <p:spPr>
          <a:xfrm>
            <a:off x="3178175" y="630555"/>
            <a:ext cx="12943205" cy="1245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>
                <a:solidFill>
                  <a:srgbClr val="4585FB"/>
                </a:solidFill>
              </a:rPr>
              <a:t>[모임]Socket</a:t>
            </a:r>
            <a:r>
              <a:rPr lang="en-US" sz="7000">
                <a:solidFill>
                  <a:srgbClr val="4585FB"/>
                </a:solidFill>
              </a:rPr>
              <a:t> Architecture</a:t>
            </a:r>
            <a:br>
              <a:rPr lang="ko-KR" altLang="en-US" sz="7000" b="0" i="0" strike="noStrike">
                <a:solidFill>
                  <a:srgbClr val="4585FB"/>
                </a:solidFill>
                <a:ea typeface="Pretendard Bold" charset="0"/>
              </a:rPr>
            </a:b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635" cy="14992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9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90">
                <a:solidFill>
                  <a:srgbClr val="4585FB"/>
                </a:solidFill>
                <a:latin typeface="Poppins ExtraLight" charset="0"/>
              </a:rPr>
              <a:t>3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cxnSp>
        <p:nvCxnSpPr>
          <p:cNvPr id="7" name="도형 26"/>
          <p:cNvCxnSpPr/>
          <p:nvPr/>
        </p:nvCxnSpPr>
        <p:spPr>
          <a:xfrm flipH="1">
            <a:off x="4724400" y="2209800"/>
            <a:ext cx="15875" cy="8032115"/>
          </a:xfrm>
          <a:prstGeom prst="line">
            <a:avLst/>
          </a:prstGeom>
          <a:ln w="28575" cap="flat" cmpd="sng"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도형 27"/>
          <p:cNvCxnSpPr/>
          <p:nvPr/>
        </p:nvCxnSpPr>
        <p:spPr>
          <a:xfrm>
            <a:off x="12192000" y="2240280"/>
            <a:ext cx="635" cy="8032115"/>
          </a:xfrm>
          <a:prstGeom prst="line">
            <a:avLst/>
          </a:prstGeom>
          <a:ln w="28575" cap="flat" cmpd="sng"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80" y="4521200"/>
            <a:ext cx="2512695" cy="2520315"/>
          </a:xfrm>
          <a:prstGeom prst="rect">
            <a:avLst/>
          </a:prstGeom>
          <a:noFill/>
        </p:spPr>
      </p:pic>
      <p:pic>
        <p:nvPicPr>
          <p:cNvPr id="10" name="그림 3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700" y="4526280"/>
            <a:ext cx="2512695" cy="2515235"/>
          </a:xfrm>
          <a:prstGeom prst="rect">
            <a:avLst/>
          </a:prstGeom>
          <a:noFill/>
        </p:spPr>
      </p:pic>
      <p:sp>
        <p:nvSpPr>
          <p:cNvPr id="11" name="텍스트 상자 34"/>
          <p:cNvSpPr txBox="1">
            <a:spLocks/>
          </p:cNvSpPr>
          <p:nvPr/>
        </p:nvSpPr>
        <p:spPr>
          <a:xfrm>
            <a:off x="1021080" y="7696200"/>
            <a:ext cx="3094355" cy="52387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2800" b="1">
                <a:latin typeface="맑은 고딕" charset="0"/>
                <a:ea typeface="맑은 고딕" charset="0"/>
              </a:rPr>
              <a:t>Client</a:t>
            </a:r>
            <a:endParaRPr lang="ko-KR" altLang="en-US" sz="2800" b="1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35"/>
          <p:cNvSpPr txBox="1">
            <a:spLocks/>
          </p:cNvSpPr>
          <p:nvPr/>
        </p:nvSpPr>
        <p:spPr>
          <a:xfrm>
            <a:off x="13681075" y="7706995"/>
            <a:ext cx="3094355" cy="52387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2800" b="1">
                <a:latin typeface="맑은 고딕" charset="0"/>
                <a:ea typeface="맑은 고딕" charset="0"/>
              </a:rPr>
              <a:t>Server</a:t>
            </a:r>
            <a:endParaRPr lang="ko-KR" altLang="en-US" sz="2800" b="1">
              <a:latin typeface="맑은 고딕" charset="0"/>
              <a:ea typeface="맑은 고딕" charset="0"/>
            </a:endParaRPr>
          </a:p>
        </p:txBody>
      </p:sp>
      <p:cxnSp>
        <p:nvCxnSpPr>
          <p:cNvPr id="13" name="도형 36"/>
          <p:cNvCxnSpPr>
            <a:cxnSpLocks/>
          </p:cNvCxnSpPr>
          <p:nvPr/>
        </p:nvCxnSpPr>
        <p:spPr>
          <a:xfrm>
            <a:off x="4754880" y="3688080"/>
            <a:ext cx="7209155" cy="15875"/>
          </a:xfrm>
          <a:prstGeom prst="straightConnector1">
            <a:avLst/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37"/>
          <p:cNvSpPr txBox="1">
            <a:spLocks/>
          </p:cNvSpPr>
          <p:nvPr/>
        </p:nvSpPr>
        <p:spPr>
          <a:xfrm>
            <a:off x="4754880" y="3383280"/>
            <a:ext cx="367347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400">
                <a:latin typeface="맑은 고딕" charset="0"/>
                <a:ea typeface="맑은 고딕" charset="0"/>
              </a:rPr>
              <a:t>그룹</a:t>
            </a:r>
            <a:r>
              <a:rPr lang="ko-KR" sz="1400">
                <a:latin typeface="맑은 고딕" charset="0"/>
                <a:ea typeface="맑은 고딕" charset="0"/>
              </a:rPr>
              <a:t>멤버 여부 확인 요청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38"/>
          <p:cNvSpPr txBox="1">
            <a:spLocks/>
          </p:cNvSpPr>
          <p:nvPr/>
        </p:nvSpPr>
        <p:spPr>
          <a:xfrm>
            <a:off x="12324715" y="3607435"/>
            <a:ext cx="2397760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데이터베이스 조회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39"/>
          <p:cNvCxnSpPr/>
          <p:nvPr/>
        </p:nvCxnSpPr>
        <p:spPr>
          <a:xfrm flipH="1" flipV="1">
            <a:off x="4892040" y="4297680"/>
            <a:ext cx="7300595" cy="1587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40"/>
          <p:cNvSpPr txBox="1">
            <a:spLocks/>
          </p:cNvSpPr>
          <p:nvPr/>
        </p:nvSpPr>
        <p:spPr>
          <a:xfrm>
            <a:off x="10206355" y="3957955"/>
            <a:ext cx="1879600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400">
                <a:latin typeface="맑은 고딕" charset="0"/>
                <a:ea typeface="맑은 고딕" charset="0"/>
              </a:rPr>
              <a:t>그룹멤버</a:t>
            </a:r>
            <a:r>
              <a:rPr lang="ko-KR" sz="1400">
                <a:latin typeface="맑은 고딕" charset="0"/>
                <a:ea typeface="맑은 고딕" charset="0"/>
              </a:rPr>
              <a:t> 여부 응답 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41"/>
          <p:cNvSpPr txBox="1">
            <a:spLocks/>
          </p:cNvSpPr>
          <p:nvPr/>
        </p:nvSpPr>
        <p:spPr>
          <a:xfrm>
            <a:off x="2490470" y="4121150"/>
            <a:ext cx="2249805" cy="3702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멤버 확인시 채팅방 노출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9" name="도형 42"/>
          <p:cNvCxnSpPr>
            <a:cxnSpLocks/>
          </p:cNvCxnSpPr>
          <p:nvPr/>
        </p:nvCxnSpPr>
        <p:spPr>
          <a:xfrm>
            <a:off x="4735195" y="4948555"/>
            <a:ext cx="7209155" cy="15875"/>
          </a:xfrm>
          <a:prstGeom prst="straightConnector1">
            <a:avLst/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43"/>
          <p:cNvSpPr txBox="1">
            <a:spLocks/>
          </p:cNvSpPr>
          <p:nvPr/>
        </p:nvSpPr>
        <p:spPr>
          <a:xfrm>
            <a:off x="4848225" y="4528185"/>
            <a:ext cx="3011805" cy="3702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1400">
                <a:latin typeface="맑은 고딕" charset="0"/>
                <a:ea typeface="맑은 고딕" charset="0"/>
              </a:rPr>
              <a:t>채팅 메시지 내역 요청</a:t>
            </a:r>
            <a:r>
              <a:rPr lang="ko-KR" sz="1800">
                <a:latin typeface="맑은 고딕" charset="0"/>
                <a:ea typeface="맑은 고딕" charset="0"/>
              </a:rPr>
              <a:t>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44"/>
          <p:cNvSpPr txBox="1">
            <a:spLocks/>
          </p:cNvSpPr>
          <p:nvPr/>
        </p:nvSpPr>
        <p:spPr>
          <a:xfrm>
            <a:off x="12320270" y="4822190"/>
            <a:ext cx="2397760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데이터베이스 조회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cxnSp>
        <p:nvCxnSpPr>
          <p:cNvPr id="22" name="도형 45"/>
          <p:cNvCxnSpPr/>
          <p:nvPr/>
        </p:nvCxnSpPr>
        <p:spPr>
          <a:xfrm flipH="1" flipV="1">
            <a:off x="4872355" y="5481955"/>
            <a:ext cx="7300595" cy="1587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텍스트 상자 46"/>
          <p:cNvSpPr txBox="1">
            <a:spLocks/>
          </p:cNvSpPr>
          <p:nvPr/>
        </p:nvSpPr>
        <p:spPr>
          <a:xfrm>
            <a:off x="10116820" y="5133340"/>
            <a:ext cx="2045335" cy="3702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1400">
                <a:latin typeface="맑은 고딕" charset="0"/>
                <a:ea typeface="맑은 고딕" charset="0"/>
              </a:rPr>
              <a:t>채팅 메시지 내역 응답</a:t>
            </a:r>
            <a:r>
              <a:rPr lang="ko-KR" sz="1800">
                <a:latin typeface="맑은 고딕" charset="0"/>
                <a:ea typeface="맑은 고딕" charset="0"/>
              </a:rPr>
              <a:t>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48"/>
          <p:cNvSpPr txBox="1">
            <a:spLocks/>
          </p:cNvSpPr>
          <p:nvPr/>
        </p:nvSpPr>
        <p:spPr>
          <a:xfrm>
            <a:off x="4847590" y="5831840"/>
            <a:ext cx="1582420" cy="3702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Connection 요청 </a:t>
            </a:r>
            <a:r>
              <a:rPr lang="ko-KR" sz="1800">
                <a:latin typeface="맑은 고딕" charset="0"/>
                <a:ea typeface="맑은 고딕" charset="0"/>
              </a:rPr>
              <a:t>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49"/>
          <p:cNvSpPr txBox="1">
            <a:spLocks/>
          </p:cNvSpPr>
          <p:nvPr/>
        </p:nvSpPr>
        <p:spPr>
          <a:xfrm>
            <a:off x="5083175" y="7035165"/>
            <a:ext cx="1334770" cy="80073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4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특정방에게 메시지 전달</a:t>
            </a:r>
            <a:endParaRPr lang="ko-KR" altLang="en-US" sz="14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텍스트 상자 57"/>
          <p:cNvSpPr txBox="1">
            <a:spLocks/>
          </p:cNvSpPr>
          <p:nvPr/>
        </p:nvSpPr>
        <p:spPr>
          <a:xfrm>
            <a:off x="12319000" y="6055995"/>
            <a:ext cx="1576070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Connection 성공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grpSp>
        <p:nvGrpSpPr>
          <p:cNvPr id="36" name="Group 5"/>
          <p:cNvGrpSpPr>
            <a:grpSpLocks noChangeAspect="1"/>
          </p:cNvGrpSpPr>
          <p:nvPr/>
        </p:nvGrpSpPr>
        <p:grpSpPr>
          <a:xfrm>
            <a:off x="6218555" y="7106920"/>
            <a:ext cx="424815" cy="411480"/>
            <a:chOff x="6218555" y="7106920"/>
            <a:chExt cx="424815" cy="411480"/>
          </a:xfrm>
        </p:grpSpPr>
        <p:sp>
          <p:nvSpPr>
            <p:cNvPr id="33" name="Rect 0"/>
            <p:cNvSpPr>
              <a:spLocks noChangeAspect="1"/>
            </p:cNvSpPr>
            <p:nvPr/>
          </p:nvSpPr>
          <p:spPr>
            <a:xfrm>
              <a:off x="6365240" y="7254240"/>
              <a:ext cx="278130" cy="264160"/>
            </a:xfrm>
            <a:custGeom>
              <a:avLst/>
              <a:gdLst>
                <a:gd name="TX0" fmla="*/ 314325 w 400051"/>
                <a:gd name="TY0" fmla="*/ 0 h 374354"/>
                <a:gd name="TX1" fmla="*/ 400013 w 400051"/>
                <a:gd name="TY1" fmla="*/ 83197 h 374354"/>
                <a:gd name="TX2" fmla="*/ 400050 w 400051"/>
                <a:gd name="TY2" fmla="*/ 85725 h 374354"/>
                <a:gd name="TX3" fmla="*/ 400050 w 400051"/>
                <a:gd name="TY3" fmla="*/ 228600 h 374354"/>
                <a:gd name="TX4" fmla="*/ 316853 w 400051"/>
                <a:gd name="TY4" fmla="*/ 314288 h 374354"/>
                <a:gd name="TX5" fmla="*/ 314325 w 400051"/>
                <a:gd name="TY5" fmla="*/ 314325 h 374354"/>
                <a:gd name="TX6" fmla="*/ 273025 w 400051"/>
                <a:gd name="TY6" fmla="*/ 314325 h 374354"/>
                <a:gd name="TX7" fmla="*/ 273039 w 400051"/>
                <a:gd name="TY7" fmla="*/ 364814 h 374354"/>
                <a:gd name="TX8" fmla="*/ 261085 w 400051"/>
                <a:gd name="TY8" fmla="*/ 374033 h 374354"/>
                <a:gd name="TX9" fmla="*/ 260060 w 400051"/>
                <a:gd name="TY9" fmla="*/ 373695 h 374354"/>
                <a:gd name="TX10" fmla="*/ 259049 w 400051"/>
                <a:gd name="TY10" fmla="*/ 373229 h 374354"/>
                <a:gd name="TX11" fmla="*/ 148057 w 400051"/>
                <a:gd name="TY11" fmla="*/ 314325 h 374354"/>
                <a:gd name="TX12" fmla="*/ 85725 w 400051"/>
                <a:gd name="TY12" fmla="*/ 314325 h 374354"/>
                <a:gd name="TX13" fmla="*/ 146 w 400051"/>
                <a:gd name="TY13" fmla="*/ 233637 h 374354"/>
                <a:gd name="TX14" fmla="*/ 37 w 400051"/>
                <a:gd name="TY14" fmla="*/ 231128 h 374354"/>
                <a:gd name="TX15" fmla="*/ 0 w 400051"/>
                <a:gd name="TY15" fmla="*/ 228600 h 374354"/>
                <a:gd name="TX16" fmla="*/ 0 w 400051"/>
                <a:gd name="TY16" fmla="*/ 127302 h 374354"/>
                <a:gd name="TX17" fmla="*/ 42443 w 400051"/>
                <a:gd name="TY17" fmla="*/ 104775 h 374354"/>
                <a:gd name="TX18" fmla="*/ 104775 w 400051"/>
                <a:gd name="TY18" fmla="*/ 104775 h 374354"/>
                <a:gd name="TX19" fmla="*/ 190354 w 400051"/>
                <a:gd name="TY19" fmla="*/ 24087 h 374354"/>
                <a:gd name="TX20" fmla="*/ 190463 w 400051"/>
                <a:gd name="TY20" fmla="*/ 21578 h 374354"/>
                <a:gd name="TX21" fmla="*/ 190500 w 400051"/>
                <a:gd name="TY21" fmla="*/ 19050 h 374354"/>
                <a:gd name="TX22" fmla="*/ 190500 w 400051"/>
                <a:gd name="TY22" fmla="*/ 0 h 374354"/>
                <a:gd name="TX23" fmla="*/ 314325 w 400051"/>
                <a:gd name="TY23" fmla="*/ 0 h 374354"/>
                <a:gd name="TX25" fmla="*/ 123825 w 400051"/>
                <a:gd name="TY25" fmla="*/ 142875 h 374354"/>
                <a:gd name="TX26" fmla="*/ 104775 w 400051"/>
                <a:gd name="TY26" fmla="*/ 161925 h 374354"/>
                <a:gd name="TX27" fmla="*/ 123825 w 400051"/>
                <a:gd name="TY27" fmla="*/ 180975 h 374354"/>
                <a:gd name="TX28" fmla="*/ 142875 w 400051"/>
                <a:gd name="TY28" fmla="*/ 161925 h 374354"/>
                <a:gd name="TX29" fmla="*/ 123825 w 400051"/>
                <a:gd name="TY29" fmla="*/ 142875 h 374354"/>
                <a:gd name="TX31" fmla="*/ 200025 w 400051"/>
                <a:gd name="TY31" fmla="*/ 142875 h 374354"/>
                <a:gd name="TX32" fmla="*/ 180975 w 400051"/>
                <a:gd name="TY32" fmla="*/ 161925 h 374354"/>
                <a:gd name="TX33" fmla="*/ 200025 w 400051"/>
                <a:gd name="TY33" fmla="*/ 180975 h 374354"/>
                <a:gd name="TX34" fmla="*/ 219075 w 400051"/>
                <a:gd name="TY34" fmla="*/ 161925 h 374354"/>
                <a:gd name="TX35" fmla="*/ 200025 w 400051"/>
                <a:gd name="TY35" fmla="*/ 142875 h 374354"/>
                <a:gd name="TX37" fmla="*/ 276225 w 400051"/>
                <a:gd name="TY37" fmla="*/ 142875 h 374354"/>
                <a:gd name="TX38" fmla="*/ 257175 w 400051"/>
                <a:gd name="TY38" fmla="*/ 161925 h 374354"/>
                <a:gd name="TX39" fmla="*/ 276225 w 400051"/>
                <a:gd name="TY39" fmla="*/ 180975 h 374354"/>
                <a:gd name="TX40" fmla="*/ 295275 w 400051"/>
                <a:gd name="TY40" fmla="*/ 161925 h 374354"/>
                <a:gd name="TX41" fmla="*/ 276225 w 400051"/>
                <a:gd name="TY41" fmla="*/ 142875 h 37435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400051" h="374354">
                  <a:moveTo>
                    <a:pt x="314325" y="0"/>
                  </a:moveTo>
                  <a:cubicBezTo>
                    <a:pt x="360824" y="0"/>
                    <a:pt x="398676" y="37022"/>
                    <a:pt x="400013" y="83197"/>
                  </a:cubicBezTo>
                  <a:lnTo>
                    <a:pt x="400050" y="85725"/>
                  </a:lnTo>
                  <a:lnTo>
                    <a:pt x="400050" y="228600"/>
                  </a:lnTo>
                  <a:cubicBezTo>
                    <a:pt x="400050" y="275099"/>
                    <a:pt x="363028" y="312951"/>
                    <a:pt x="316853" y="314288"/>
                  </a:cubicBezTo>
                  <a:lnTo>
                    <a:pt x="314325" y="314325"/>
                  </a:lnTo>
                  <a:lnTo>
                    <a:pt x="273025" y="314325"/>
                  </a:lnTo>
                  <a:lnTo>
                    <a:pt x="273039" y="364814"/>
                  </a:lnTo>
                  <a:cubicBezTo>
                    <a:pt x="273040" y="371241"/>
                    <a:pt x="266918" y="375599"/>
                    <a:pt x="261085" y="374033"/>
                  </a:cubicBezTo>
                  <a:lnTo>
                    <a:pt x="260060" y="373695"/>
                  </a:lnTo>
                  <a:lnTo>
                    <a:pt x="259049" y="373229"/>
                  </a:lnTo>
                  <a:lnTo>
                    <a:pt x="148057" y="314325"/>
                  </a:lnTo>
                  <a:lnTo>
                    <a:pt x="85725" y="314325"/>
                  </a:lnTo>
                  <a:cubicBezTo>
                    <a:pt x="40071" y="314325"/>
                    <a:pt x="2753" y="278637"/>
                    <a:pt x="146" y="233637"/>
                  </a:cubicBezTo>
                  <a:lnTo>
                    <a:pt x="37" y="231128"/>
                  </a:lnTo>
                  <a:lnTo>
                    <a:pt x="0" y="228600"/>
                  </a:lnTo>
                  <a:lnTo>
                    <a:pt x="0" y="127302"/>
                  </a:lnTo>
                  <a:lnTo>
                    <a:pt x="42443" y="104775"/>
                  </a:lnTo>
                  <a:lnTo>
                    <a:pt x="104775" y="104775"/>
                  </a:lnTo>
                  <a:cubicBezTo>
                    <a:pt x="150429" y="104775"/>
                    <a:pt x="187747" y="69087"/>
                    <a:pt x="190354" y="24087"/>
                  </a:cubicBezTo>
                  <a:lnTo>
                    <a:pt x="190463" y="21578"/>
                  </a:lnTo>
                  <a:lnTo>
                    <a:pt x="190500" y="19050"/>
                  </a:lnTo>
                  <a:lnTo>
                    <a:pt x="190500" y="0"/>
                  </a:lnTo>
                  <a:lnTo>
                    <a:pt x="314325" y="0"/>
                  </a:lnTo>
                  <a:close/>
                  <a:moveTo>
                    <a:pt x="123825" y="142875"/>
                  </a:moveTo>
                  <a:cubicBezTo>
                    <a:pt x="113304" y="142875"/>
                    <a:pt x="104775" y="151404"/>
                    <a:pt x="104775" y="161925"/>
                  </a:cubicBezTo>
                  <a:cubicBezTo>
                    <a:pt x="104775" y="172446"/>
                    <a:pt x="113304" y="180975"/>
                    <a:pt x="123825" y="180975"/>
                  </a:cubicBezTo>
                  <a:cubicBezTo>
                    <a:pt x="134346" y="180975"/>
                    <a:pt x="142875" y="172446"/>
                    <a:pt x="142875" y="161925"/>
                  </a:cubicBezTo>
                  <a:cubicBezTo>
                    <a:pt x="142875" y="151404"/>
                    <a:pt x="134346" y="142875"/>
                    <a:pt x="123825" y="142875"/>
                  </a:cubicBezTo>
                  <a:close/>
                  <a:moveTo>
                    <a:pt x="200025" y="142875"/>
                  </a:moveTo>
                  <a:cubicBezTo>
                    <a:pt x="189504" y="142875"/>
                    <a:pt x="180975" y="151404"/>
                    <a:pt x="180975" y="161925"/>
                  </a:cubicBezTo>
                  <a:cubicBezTo>
                    <a:pt x="180975" y="172446"/>
                    <a:pt x="189504" y="180975"/>
                    <a:pt x="200025" y="180975"/>
                  </a:cubicBezTo>
                  <a:cubicBezTo>
                    <a:pt x="210546" y="180975"/>
                    <a:pt x="219075" y="172446"/>
                    <a:pt x="219075" y="161925"/>
                  </a:cubicBezTo>
                  <a:cubicBezTo>
                    <a:pt x="219075" y="151404"/>
                    <a:pt x="210546" y="142875"/>
                    <a:pt x="200025" y="142875"/>
                  </a:cubicBezTo>
                  <a:close/>
                  <a:moveTo>
                    <a:pt x="276225" y="142875"/>
                  </a:moveTo>
                  <a:cubicBezTo>
                    <a:pt x="265704" y="142875"/>
                    <a:pt x="257175" y="151404"/>
                    <a:pt x="257175" y="161925"/>
                  </a:cubicBezTo>
                  <a:cubicBezTo>
                    <a:pt x="257175" y="172446"/>
                    <a:pt x="265704" y="180975"/>
                    <a:pt x="276225" y="180975"/>
                  </a:cubicBezTo>
                  <a:cubicBezTo>
                    <a:pt x="286746" y="180975"/>
                    <a:pt x="295275" y="172446"/>
                    <a:pt x="295275" y="161925"/>
                  </a:cubicBezTo>
                  <a:cubicBezTo>
                    <a:pt x="295275" y="151404"/>
                    <a:pt x="286746" y="142875"/>
                    <a:pt x="276225" y="142875"/>
                  </a:cubicBezTo>
                  <a:close/>
                </a:path>
              </a:pathLst>
            </a:custGeom>
            <a:solidFill>
              <a:srgbClr val="55C7DB"/>
            </a:solidFill>
            <a:ln>
              <a:noFill/>
              <a:prstDash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Rect 0"/>
            <p:cNvSpPr>
              <a:spLocks noChangeAspect="1"/>
            </p:cNvSpPr>
            <p:nvPr/>
          </p:nvSpPr>
          <p:spPr>
            <a:xfrm>
              <a:off x="6218555" y="7106920"/>
              <a:ext cx="278130" cy="264160"/>
            </a:xfrm>
            <a:custGeom>
              <a:avLst/>
              <a:gdLst>
                <a:gd name="TX0" fmla="*/ 314325 w 400051"/>
                <a:gd name="TY0" fmla="*/ 0 h 374354"/>
                <a:gd name="TX1" fmla="*/ 400050 w 400051"/>
                <a:gd name="TY1" fmla="*/ 85725 h 374354"/>
                <a:gd name="TX2" fmla="*/ 400050 w 400051"/>
                <a:gd name="TY2" fmla="*/ 228600 h 374354"/>
                <a:gd name="TX3" fmla="*/ 400013 w 400051"/>
                <a:gd name="TY3" fmla="*/ 231128 h 374354"/>
                <a:gd name="TX4" fmla="*/ 314325 w 400051"/>
                <a:gd name="TY4" fmla="*/ 314325 h 374354"/>
                <a:gd name="TX5" fmla="*/ 251993 w 400051"/>
                <a:gd name="TY5" fmla="*/ 314325 h 374354"/>
                <a:gd name="TX6" fmla="*/ 141001 w 400051"/>
                <a:gd name="TY6" fmla="*/ 373229 h 374354"/>
                <a:gd name="TX7" fmla="*/ 139990 w 400051"/>
                <a:gd name="TY7" fmla="*/ 373695 h 374354"/>
                <a:gd name="TX8" fmla="*/ 127011 w 400051"/>
                <a:gd name="TY8" fmla="*/ 364814 h 374354"/>
                <a:gd name="TX9" fmla="*/ 127025 w 400051"/>
                <a:gd name="TY9" fmla="*/ 314325 h 374354"/>
                <a:gd name="TX10" fmla="*/ 85725 w 400051"/>
                <a:gd name="TY10" fmla="*/ 314325 h 374354"/>
                <a:gd name="TX11" fmla="*/ 0 w 400051"/>
                <a:gd name="TY11" fmla="*/ 228600 h 374354"/>
                <a:gd name="TX12" fmla="*/ 0 w 400051"/>
                <a:gd name="TY12" fmla="*/ 85725 h 374354"/>
                <a:gd name="TX13" fmla="*/ 85725 w 400051"/>
                <a:gd name="TY13" fmla="*/ 0 h 374354"/>
                <a:gd name="TX14" fmla="*/ 314325 w 400051"/>
                <a:gd name="TY14" fmla="*/ 0 h 374354"/>
                <a:gd name="TX16" fmla="*/ 314325 w 400051"/>
                <a:gd name="TY16" fmla="*/ 19050 h 374354"/>
                <a:gd name="TX17" fmla="*/ 85725 w 400051"/>
                <a:gd name="TY17" fmla="*/ 19050 h 374354"/>
                <a:gd name="TX18" fmla="*/ 19050 w 400051"/>
                <a:gd name="TY18" fmla="*/ 85725 h 374354"/>
                <a:gd name="TX19" fmla="*/ 19050 w 400051"/>
                <a:gd name="TY19" fmla="*/ 228600 h 374354"/>
                <a:gd name="TX20" fmla="*/ 85725 w 400051"/>
                <a:gd name="TY20" fmla="*/ 295275 h 374354"/>
                <a:gd name="TX21" fmla="*/ 136541 w 400051"/>
                <a:gd name="TY21" fmla="*/ 295275 h 374354"/>
                <a:gd name="TX22" fmla="*/ 137652 w 400051"/>
                <a:gd name="TY22" fmla="*/ 295339 h 374354"/>
                <a:gd name="TX23" fmla="*/ 146066 w 400051"/>
                <a:gd name="TY23" fmla="*/ 304801 h 374354"/>
                <a:gd name="TX24" fmla="*/ 146066 w 400051"/>
                <a:gd name="TY24" fmla="*/ 348967 h 374354"/>
                <a:gd name="TX25" fmla="*/ 245157 w 400051"/>
                <a:gd name="TY25" fmla="*/ 296386 h 374354"/>
                <a:gd name="TX26" fmla="*/ 249622 w 400051"/>
                <a:gd name="TY26" fmla="*/ 295275 h 374354"/>
                <a:gd name="TX27" fmla="*/ 314325 w 400051"/>
                <a:gd name="TY27" fmla="*/ 295275 h 374354"/>
                <a:gd name="TX28" fmla="*/ 381000 w 400051"/>
                <a:gd name="TY28" fmla="*/ 228600 h 374354"/>
                <a:gd name="TX29" fmla="*/ 381000 w 400051"/>
                <a:gd name="TY29" fmla="*/ 85725 h 374354"/>
                <a:gd name="TX30" fmla="*/ 314325 w 400051"/>
                <a:gd name="TY30" fmla="*/ 19050 h 374354"/>
                <a:gd name="TX32" fmla="*/ 200025 w 400051"/>
                <a:gd name="TY32" fmla="*/ 190500 h 374354"/>
                <a:gd name="TX33" fmla="*/ 209550 w 400051"/>
                <a:gd name="TY33" fmla="*/ 200025 h 374354"/>
                <a:gd name="TX34" fmla="*/ 200025 w 400051"/>
                <a:gd name="TY34" fmla="*/ 209550 h 374354"/>
                <a:gd name="TX35" fmla="*/ 104775 w 400051"/>
                <a:gd name="TY35" fmla="*/ 209550 h 374354"/>
                <a:gd name="TX36" fmla="*/ 95250 w 400051"/>
                <a:gd name="TY36" fmla="*/ 200025 h 374354"/>
                <a:gd name="TX37" fmla="*/ 104775 w 400051"/>
                <a:gd name="TY37" fmla="*/ 190500 h 374354"/>
                <a:gd name="TX38" fmla="*/ 200025 w 400051"/>
                <a:gd name="TY38" fmla="*/ 190500 h 374354"/>
                <a:gd name="TX40" fmla="*/ 295275 w 400051"/>
                <a:gd name="TY40" fmla="*/ 142875 h 374354"/>
                <a:gd name="TX41" fmla="*/ 304800 w 400051"/>
                <a:gd name="TY41" fmla="*/ 152400 h 374354"/>
                <a:gd name="TX42" fmla="*/ 295275 w 400051"/>
                <a:gd name="TY42" fmla="*/ 161925 h 374354"/>
                <a:gd name="TX43" fmla="*/ 104775 w 400051"/>
                <a:gd name="TY43" fmla="*/ 161925 h 374354"/>
                <a:gd name="TX44" fmla="*/ 95250 w 400051"/>
                <a:gd name="TY44" fmla="*/ 152400 h 374354"/>
                <a:gd name="TX45" fmla="*/ 104775 w 400051"/>
                <a:gd name="TY45" fmla="*/ 142875 h 374354"/>
                <a:gd name="TX46" fmla="*/ 295275 w 400051"/>
                <a:gd name="TY46" fmla="*/ 142875 h 374354"/>
                <a:gd name="TX48" fmla="*/ 295275 w 400051"/>
                <a:gd name="TY48" fmla="*/ 95250 h 374354"/>
                <a:gd name="TX49" fmla="*/ 304800 w 400051"/>
                <a:gd name="TY49" fmla="*/ 104775 h 374354"/>
                <a:gd name="TX50" fmla="*/ 295275 w 400051"/>
                <a:gd name="TY50" fmla="*/ 114300 h 374354"/>
                <a:gd name="TX51" fmla="*/ 104775 w 400051"/>
                <a:gd name="TY51" fmla="*/ 114300 h 374354"/>
                <a:gd name="TX52" fmla="*/ 95250 w 400051"/>
                <a:gd name="TY52" fmla="*/ 104775 h 374354"/>
                <a:gd name="TX53" fmla="*/ 104775 w 400051"/>
                <a:gd name="TY53" fmla="*/ 95250 h 374354"/>
                <a:gd name="TX54" fmla="*/ 295275 w 400051"/>
                <a:gd name="TY54" fmla="*/ 95250 h 37435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</a:cxnLst>
              <a:rect l="l" t="t" r="r" b="b"/>
              <a:pathLst>
                <a:path w="400051" h="374354">
                  <a:moveTo>
                    <a:pt x="314325" y="0"/>
                  </a:moveTo>
                  <a:cubicBezTo>
                    <a:pt x="361670" y="0"/>
                    <a:pt x="400050" y="38380"/>
                    <a:pt x="400050" y="85725"/>
                  </a:cubicBezTo>
                  <a:lnTo>
                    <a:pt x="400050" y="228600"/>
                  </a:lnTo>
                  <a:lnTo>
                    <a:pt x="400013" y="231128"/>
                  </a:lnTo>
                  <a:cubicBezTo>
                    <a:pt x="398676" y="277303"/>
                    <a:pt x="360824" y="314325"/>
                    <a:pt x="314325" y="314325"/>
                  </a:cubicBezTo>
                  <a:lnTo>
                    <a:pt x="251993" y="314325"/>
                  </a:lnTo>
                  <a:lnTo>
                    <a:pt x="141001" y="373229"/>
                  </a:lnTo>
                  <a:lnTo>
                    <a:pt x="139990" y="373695"/>
                  </a:lnTo>
                  <a:cubicBezTo>
                    <a:pt x="133873" y="376104"/>
                    <a:pt x="127010" y="371619"/>
                    <a:pt x="127011" y="364814"/>
                  </a:cubicBezTo>
                  <a:lnTo>
                    <a:pt x="127025" y="314325"/>
                  </a:lnTo>
                  <a:lnTo>
                    <a:pt x="85725" y="314325"/>
                  </a:lnTo>
                  <a:cubicBezTo>
                    <a:pt x="38380" y="314325"/>
                    <a:pt x="0" y="275945"/>
                    <a:pt x="0" y="228600"/>
                  </a:cubicBezTo>
                  <a:lnTo>
                    <a:pt x="0" y="85725"/>
                  </a:lnTo>
                  <a:cubicBezTo>
                    <a:pt x="0" y="38380"/>
                    <a:pt x="38380" y="0"/>
                    <a:pt x="85725" y="0"/>
                  </a:cubicBezTo>
                  <a:lnTo>
                    <a:pt x="314325" y="0"/>
                  </a:lnTo>
                  <a:close/>
                  <a:moveTo>
                    <a:pt x="314325" y="19050"/>
                  </a:moveTo>
                  <a:lnTo>
                    <a:pt x="85725" y="19050"/>
                  </a:lnTo>
                  <a:cubicBezTo>
                    <a:pt x="48901" y="19050"/>
                    <a:pt x="19050" y="48901"/>
                    <a:pt x="19050" y="85725"/>
                  </a:cubicBezTo>
                  <a:lnTo>
                    <a:pt x="19050" y="228600"/>
                  </a:lnTo>
                  <a:cubicBezTo>
                    <a:pt x="19050" y="265424"/>
                    <a:pt x="48901" y="295275"/>
                    <a:pt x="85725" y="295275"/>
                  </a:cubicBezTo>
                  <a:lnTo>
                    <a:pt x="136541" y="295275"/>
                  </a:lnTo>
                  <a:lnTo>
                    <a:pt x="137652" y="295339"/>
                  </a:lnTo>
                  <a:cubicBezTo>
                    <a:pt x="142389" y="295889"/>
                    <a:pt x="146066" y="299916"/>
                    <a:pt x="146066" y="304801"/>
                  </a:cubicBezTo>
                  <a:lnTo>
                    <a:pt x="146066" y="348967"/>
                  </a:lnTo>
                  <a:lnTo>
                    <a:pt x="245157" y="296386"/>
                  </a:lnTo>
                  <a:cubicBezTo>
                    <a:pt x="246532" y="295657"/>
                    <a:pt x="248065" y="295275"/>
                    <a:pt x="249622" y="295275"/>
                  </a:cubicBezTo>
                  <a:lnTo>
                    <a:pt x="314325" y="295275"/>
                  </a:lnTo>
                  <a:cubicBezTo>
                    <a:pt x="351149" y="295275"/>
                    <a:pt x="381000" y="265424"/>
                    <a:pt x="381000" y="228600"/>
                  </a:cubicBezTo>
                  <a:lnTo>
                    <a:pt x="381000" y="85725"/>
                  </a:lnTo>
                  <a:cubicBezTo>
                    <a:pt x="381000" y="48901"/>
                    <a:pt x="351149" y="19050"/>
                    <a:pt x="314325" y="19050"/>
                  </a:cubicBezTo>
                  <a:close/>
                  <a:moveTo>
                    <a:pt x="200025" y="190500"/>
                  </a:moveTo>
                  <a:cubicBezTo>
                    <a:pt x="205286" y="190500"/>
                    <a:pt x="209550" y="194765"/>
                    <a:pt x="209550" y="200025"/>
                  </a:cubicBezTo>
                  <a:cubicBezTo>
                    <a:pt x="209550" y="205286"/>
                    <a:pt x="205286" y="209550"/>
                    <a:pt x="200025" y="209550"/>
                  </a:cubicBezTo>
                  <a:lnTo>
                    <a:pt x="104775" y="209550"/>
                  </a:lnTo>
                  <a:cubicBezTo>
                    <a:pt x="99514" y="209550"/>
                    <a:pt x="95250" y="205286"/>
                    <a:pt x="95250" y="200025"/>
                  </a:cubicBezTo>
                  <a:cubicBezTo>
                    <a:pt x="95250" y="194765"/>
                    <a:pt x="99514" y="190500"/>
                    <a:pt x="104775" y="190500"/>
                  </a:cubicBezTo>
                  <a:lnTo>
                    <a:pt x="200025" y="190500"/>
                  </a:lnTo>
                  <a:close/>
                  <a:moveTo>
                    <a:pt x="295275" y="142875"/>
                  </a:moveTo>
                  <a:cubicBezTo>
                    <a:pt x="300536" y="142875"/>
                    <a:pt x="304800" y="147140"/>
                    <a:pt x="304800" y="152400"/>
                  </a:cubicBezTo>
                  <a:cubicBezTo>
                    <a:pt x="304800" y="157661"/>
                    <a:pt x="300536" y="161925"/>
                    <a:pt x="295275" y="161925"/>
                  </a:cubicBezTo>
                  <a:lnTo>
                    <a:pt x="104775" y="161925"/>
                  </a:lnTo>
                  <a:cubicBezTo>
                    <a:pt x="99514" y="161925"/>
                    <a:pt x="95250" y="157661"/>
                    <a:pt x="95250" y="152400"/>
                  </a:cubicBezTo>
                  <a:cubicBezTo>
                    <a:pt x="95250" y="147140"/>
                    <a:pt x="99514" y="142875"/>
                    <a:pt x="104775" y="142875"/>
                  </a:cubicBezTo>
                  <a:lnTo>
                    <a:pt x="295275" y="142875"/>
                  </a:lnTo>
                  <a:close/>
                  <a:moveTo>
                    <a:pt x="295275" y="95250"/>
                  </a:moveTo>
                  <a:cubicBezTo>
                    <a:pt x="300536" y="95250"/>
                    <a:pt x="304800" y="99514"/>
                    <a:pt x="304800" y="104775"/>
                  </a:cubicBezTo>
                  <a:cubicBezTo>
                    <a:pt x="304800" y="110036"/>
                    <a:pt x="300536" y="114300"/>
                    <a:pt x="295275" y="114300"/>
                  </a:cubicBezTo>
                  <a:lnTo>
                    <a:pt x="104775" y="114300"/>
                  </a:lnTo>
                  <a:cubicBezTo>
                    <a:pt x="99514" y="114300"/>
                    <a:pt x="95250" y="110036"/>
                    <a:pt x="95250" y="104775"/>
                  </a:cubicBezTo>
                  <a:cubicBezTo>
                    <a:pt x="95250" y="99514"/>
                    <a:pt x="99514" y="95250"/>
                    <a:pt x="104775" y="95250"/>
                  </a:cubicBezTo>
                  <a:lnTo>
                    <a:pt x="295275" y="95250"/>
                  </a:lnTo>
                  <a:close/>
                </a:path>
              </a:pathLst>
            </a:custGeom>
            <a:solidFill>
              <a:srgbClr val="546065"/>
            </a:solidFill>
            <a:ln>
              <a:noFill/>
              <a:prstDash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Rect 0"/>
            <p:cNvSpPr>
              <a:spLocks noChangeAspect="1"/>
            </p:cNvSpPr>
            <p:nvPr/>
          </p:nvSpPr>
          <p:spPr>
            <a:xfrm>
              <a:off x="6231255" y="7118985"/>
              <a:ext cx="339090" cy="262890"/>
            </a:xfrm>
            <a:custGeom>
              <a:avLst/>
              <a:gdLst>
                <a:gd name="TX0" fmla="*/ 314325 w 485776"/>
                <a:gd name="TY0" fmla="*/ 333375 h 371476"/>
                <a:gd name="TX1" fmla="*/ 333375 w 485776"/>
                <a:gd name="TY1" fmla="*/ 352425 h 371476"/>
                <a:gd name="TX2" fmla="*/ 314325 w 485776"/>
                <a:gd name="TY2" fmla="*/ 371475 h 371476"/>
                <a:gd name="TX3" fmla="*/ 295275 w 485776"/>
                <a:gd name="TY3" fmla="*/ 352425 h 371476"/>
                <a:gd name="TX4" fmla="*/ 314325 w 485776"/>
                <a:gd name="TY4" fmla="*/ 333375 h 371476"/>
                <a:gd name="TX6" fmla="*/ 390525 w 485776"/>
                <a:gd name="TY6" fmla="*/ 333375 h 371476"/>
                <a:gd name="TX7" fmla="*/ 409575 w 485776"/>
                <a:gd name="TY7" fmla="*/ 352425 h 371476"/>
                <a:gd name="TX8" fmla="*/ 390525 w 485776"/>
                <a:gd name="TY8" fmla="*/ 371475 h 371476"/>
                <a:gd name="TX9" fmla="*/ 371475 w 485776"/>
                <a:gd name="TY9" fmla="*/ 352425 h 371476"/>
                <a:gd name="TX10" fmla="*/ 390525 w 485776"/>
                <a:gd name="TY10" fmla="*/ 333375 h 371476"/>
                <a:gd name="TX12" fmla="*/ 466725 w 485776"/>
                <a:gd name="TY12" fmla="*/ 333375 h 371476"/>
                <a:gd name="TX13" fmla="*/ 485775 w 485776"/>
                <a:gd name="TY13" fmla="*/ 352425 h 371476"/>
                <a:gd name="TX14" fmla="*/ 466725 w 485776"/>
                <a:gd name="TY14" fmla="*/ 371475 h 371476"/>
                <a:gd name="TX15" fmla="*/ 447675 w 485776"/>
                <a:gd name="TY15" fmla="*/ 352425 h 371476"/>
                <a:gd name="TX16" fmla="*/ 466725 w 485776"/>
                <a:gd name="TY16" fmla="*/ 333375 h 371476"/>
                <a:gd name="TX18" fmla="*/ 295275 w 485776"/>
                <a:gd name="TY18" fmla="*/ 0 h 371476"/>
                <a:gd name="TX19" fmla="*/ 361911 w 485776"/>
                <a:gd name="TY19" fmla="*/ 64383 h 371476"/>
                <a:gd name="TX20" fmla="*/ 361950 w 485776"/>
                <a:gd name="TY20" fmla="*/ 66675 h 371476"/>
                <a:gd name="TX21" fmla="*/ 361950 w 485776"/>
                <a:gd name="TY21" fmla="*/ 209550 h 371476"/>
                <a:gd name="TX22" fmla="*/ 297567 w 485776"/>
                <a:gd name="TY22" fmla="*/ 276186 h 371476"/>
                <a:gd name="TX23" fmla="*/ 295275 w 485776"/>
                <a:gd name="TY23" fmla="*/ 276225 h 371476"/>
                <a:gd name="TX24" fmla="*/ 230572 w 485776"/>
                <a:gd name="TY24" fmla="*/ 276225 h 371476"/>
                <a:gd name="TX25" fmla="*/ 227165 w 485776"/>
                <a:gd name="TY25" fmla="*/ 276855 h 371476"/>
                <a:gd name="TX26" fmla="*/ 226107 w 485776"/>
                <a:gd name="TY26" fmla="*/ 277336 h 371476"/>
                <a:gd name="TX27" fmla="*/ 127016 w 485776"/>
                <a:gd name="TY27" fmla="*/ 329917 h 371476"/>
                <a:gd name="TX28" fmla="*/ 127016 w 485776"/>
                <a:gd name="TY28" fmla="*/ 285751 h 371476"/>
                <a:gd name="TX29" fmla="*/ 119675 w 485776"/>
                <a:gd name="TY29" fmla="*/ 276477 h 371476"/>
                <a:gd name="TX30" fmla="*/ 118602 w 485776"/>
                <a:gd name="TY30" fmla="*/ 276289 h 371476"/>
                <a:gd name="TX31" fmla="*/ 117491 w 485776"/>
                <a:gd name="TY31" fmla="*/ 276225 h 371476"/>
                <a:gd name="TX32" fmla="*/ 66675 w 485776"/>
                <a:gd name="TY32" fmla="*/ 276225 h 371476"/>
                <a:gd name="TX33" fmla="*/ 39 w 485776"/>
                <a:gd name="TY33" fmla="*/ 211842 h 371476"/>
                <a:gd name="TX34" fmla="*/ 0 w 485776"/>
                <a:gd name="TY34" fmla="*/ 209550 h 371476"/>
                <a:gd name="TX35" fmla="*/ 0 w 485776"/>
                <a:gd name="TY35" fmla="*/ 66675 h 371476"/>
                <a:gd name="TX36" fmla="*/ 64383 w 485776"/>
                <a:gd name="TY36" fmla="*/ 39 h 371476"/>
                <a:gd name="TX37" fmla="*/ 66675 w 485776"/>
                <a:gd name="TY37" fmla="*/ 0 h 371476"/>
                <a:gd name="TX38" fmla="*/ 295275 w 485776"/>
                <a:gd name="TY38" fmla="*/ 0 h 371476"/>
                <a:gd name="TX40" fmla="*/ 180975 w 485776"/>
                <a:gd name="TY40" fmla="*/ 171450 h 371476"/>
                <a:gd name="TX41" fmla="*/ 85725 w 485776"/>
                <a:gd name="TY41" fmla="*/ 171450 h 371476"/>
                <a:gd name="TX42" fmla="*/ 76200 w 485776"/>
                <a:gd name="TY42" fmla="*/ 180975 h 371476"/>
                <a:gd name="TX43" fmla="*/ 84614 w 485776"/>
                <a:gd name="TY43" fmla="*/ 190436 h 371476"/>
                <a:gd name="TX44" fmla="*/ 85725 w 485776"/>
                <a:gd name="TY44" fmla="*/ 190500 h 371476"/>
                <a:gd name="TX45" fmla="*/ 180975 w 485776"/>
                <a:gd name="TY45" fmla="*/ 190500 h 371476"/>
                <a:gd name="TX46" fmla="*/ 190500 w 485776"/>
                <a:gd name="TY46" fmla="*/ 180975 h 371476"/>
                <a:gd name="TX47" fmla="*/ 180975 w 485776"/>
                <a:gd name="TY47" fmla="*/ 171450 h 371476"/>
                <a:gd name="TX49" fmla="*/ 276225 w 485776"/>
                <a:gd name="TY49" fmla="*/ 123825 h 371476"/>
                <a:gd name="TX50" fmla="*/ 85725 w 485776"/>
                <a:gd name="TY50" fmla="*/ 123825 h 371476"/>
                <a:gd name="TX51" fmla="*/ 76200 w 485776"/>
                <a:gd name="TY51" fmla="*/ 133350 h 371476"/>
                <a:gd name="TX52" fmla="*/ 84614 w 485776"/>
                <a:gd name="TY52" fmla="*/ 142811 h 371476"/>
                <a:gd name="TX53" fmla="*/ 85725 w 485776"/>
                <a:gd name="TY53" fmla="*/ 142875 h 371476"/>
                <a:gd name="TX54" fmla="*/ 276225 w 485776"/>
                <a:gd name="TY54" fmla="*/ 142875 h 371476"/>
                <a:gd name="TX55" fmla="*/ 285750 w 485776"/>
                <a:gd name="TY55" fmla="*/ 133350 h 371476"/>
                <a:gd name="TX56" fmla="*/ 276225 w 485776"/>
                <a:gd name="TY56" fmla="*/ 123825 h 371476"/>
                <a:gd name="TX58" fmla="*/ 276225 w 485776"/>
                <a:gd name="TY58" fmla="*/ 76200 h 371476"/>
                <a:gd name="TX59" fmla="*/ 85725 w 485776"/>
                <a:gd name="TY59" fmla="*/ 76200 h 371476"/>
                <a:gd name="TX60" fmla="*/ 76200 w 485776"/>
                <a:gd name="TY60" fmla="*/ 85725 h 371476"/>
                <a:gd name="TX61" fmla="*/ 84614 w 485776"/>
                <a:gd name="TY61" fmla="*/ 95186 h 371476"/>
                <a:gd name="TX62" fmla="*/ 85725 w 485776"/>
                <a:gd name="TY62" fmla="*/ 95250 h 371476"/>
                <a:gd name="TX63" fmla="*/ 276225 w 485776"/>
                <a:gd name="TY63" fmla="*/ 95250 h 371476"/>
                <a:gd name="TX64" fmla="*/ 285750 w 485776"/>
                <a:gd name="TY64" fmla="*/ 85725 h 371476"/>
                <a:gd name="TX65" fmla="*/ 276225 w 485776"/>
                <a:gd name="TY65" fmla="*/ 76200 h 37147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</a:cxnLst>
              <a:rect l="l" t="t" r="r" b="b"/>
              <a:pathLst>
                <a:path w="485776" h="371476">
                  <a:moveTo>
                    <a:pt x="314325" y="333375"/>
                  </a:moveTo>
                  <a:cubicBezTo>
                    <a:pt x="324846" y="333375"/>
                    <a:pt x="333375" y="341904"/>
                    <a:pt x="333375" y="352425"/>
                  </a:cubicBezTo>
                  <a:cubicBezTo>
                    <a:pt x="333375" y="362946"/>
                    <a:pt x="324846" y="371475"/>
                    <a:pt x="314325" y="371475"/>
                  </a:cubicBezTo>
                  <a:cubicBezTo>
                    <a:pt x="303804" y="371475"/>
                    <a:pt x="295275" y="362946"/>
                    <a:pt x="295275" y="352425"/>
                  </a:cubicBezTo>
                  <a:cubicBezTo>
                    <a:pt x="295275" y="341904"/>
                    <a:pt x="303804" y="333375"/>
                    <a:pt x="314325" y="333375"/>
                  </a:cubicBezTo>
                  <a:close/>
                  <a:moveTo>
                    <a:pt x="390525" y="333375"/>
                  </a:moveTo>
                  <a:cubicBezTo>
                    <a:pt x="401046" y="333375"/>
                    <a:pt x="409575" y="341904"/>
                    <a:pt x="409575" y="352425"/>
                  </a:cubicBezTo>
                  <a:cubicBezTo>
                    <a:pt x="409575" y="362946"/>
                    <a:pt x="401046" y="371475"/>
                    <a:pt x="390525" y="371475"/>
                  </a:cubicBezTo>
                  <a:cubicBezTo>
                    <a:pt x="380004" y="371475"/>
                    <a:pt x="371475" y="362946"/>
                    <a:pt x="371475" y="352425"/>
                  </a:cubicBezTo>
                  <a:cubicBezTo>
                    <a:pt x="371475" y="341904"/>
                    <a:pt x="380004" y="333375"/>
                    <a:pt x="390525" y="333375"/>
                  </a:cubicBezTo>
                  <a:close/>
                  <a:moveTo>
                    <a:pt x="466725" y="333375"/>
                  </a:moveTo>
                  <a:cubicBezTo>
                    <a:pt x="477246" y="333375"/>
                    <a:pt x="485775" y="341904"/>
                    <a:pt x="485775" y="352425"/>
                  </a:cubicBezTo>
                  <a:cubicBezTo>
                    <a:pt x="485775" y="362946"/>
                    <a:pt x="477246" y="371475"/>
                    <a:pt x="466725" y="371475"/>
                  </a:cubicBezTo>
                  <a:cubicBezTo>
                    <a:pt x="456204" y="371475"/>
                    <a:pt x="447675" y="362946"/>
                    <a:pt x="447675" y="352425"/>
                  </a:cubicBezTo>
                  <a:cubicBezTo>
                    <a:pt x="447675" y="341904"/>
                    <a:pt x="456204" y="333375"/>
                    <a:pt x="466725" y="333375"/>
                  </a:cubicBezTo>
                  <a:close/>
                  <a:moveTo>
                    <a:pt x="295275" y="0"/>
                  </a:moveTo>
                  <a:cubicBezTo>
                    <a:pt x="331331" y="0"/>
                    <a:pt x="360703" y="28621"/>
                    <a:pt x="361911" y="64383"/>
                  </a:cubicBezTo>
                  <a:lnTo>
                    <a:pt x="361950" y="66675"/>
                  </a:lnTo>
                  <a:lnTo>
                    <a:pt x="361950" y="209550"/>
                  </a:lnTo>
                  <a:cubicBezTo>
                    <a:pt x="361950" y="245606"/>
                    <a:pt x="333329" y="274978"/>
                    <a:pt x="297567" y="276186"/>
                  </a:cubicBezTo>
                  <a:lnTo>
                    <a:pt x="295275" y="276225"/>
                  </a:lnTo>
                  <a:lnTo>
                    <a:pt x="230572" y="276225"/>
                  </a:lnTo>
                  <a:cubicBezTo>
                    <a:pt x="229404" y="276225"/>
                    <a:pt x="228250" y="276440"/>
                    <a:pt x="227165" y="276855"/>
                  </a:cubicBezTo>
                  <a:lnTo>
                    <a:pt x="226107" y="277336"/>
                  </a:lnTo>
                  <a:lnTo>
                    <a:pt x="127016" y="329917"/>
                  </a:lnTo>
                  <a:lnTo>
                    <a:pt x="127016" y="285751"/>
                  </a:lnTo>
                  <a:cubicBezTo>
                    <a:pt x="127016" y="281242"/>
                    <a:pt x="123883" y="277464"/>
                    <a:pt x="119675" y="276477"/>
                  </a:cubicBezTo>
                  <a:lnTo>
                    <a:pt x="118602" y="276289"/>
                  </a:lnTo>
                  <a:lnTo>
                    <a:pt x="117491" y="276225"/>
                  </a:lnTo>
                  <a:lnTo>
                    <a:pt x="66675" y="276225"/>
                  </a:lnTo>
                  <a:cubicBezTo>
                    <a:pt x="30619" y="276225"/>
                    <a:pt x="1247" y="247604"/>
                    <a:pt x="39" y="211842"/>
                  </a:cubicBezTo>
                  <a:lnTo>
                    <a:pt x="0" y="209550"/>
                  </a:lnTo>
                  <a:lnTo>
                    <a:pt x="0" y="66675"/>
                  </a:lnTo>
                  <a:cubicBezTo>
                    <a:pt x="0" y="30619"/>
                    <a:pt x="28621" y="1247"/>
                    <a:pt x="64383" y="39"/>
                  </a:cubicBezTo>
                  <a:lnTo>
                    <a:pt x="66675" y="0"/>
                  </a:lnTo>
                  <a:lnTo>
                    <a:pt x="295275" y="0"/>
                  </a:lnTo>
                  <a:close/>
                  <a:moveTo>
                    <a:pt x="180975" y="171450"/>
                  </a:moveTo>
                  <a:lnTo>
                    <a:pt x="85725" y="171450"/>
                  </a:lnTo>
                  <a:cubicBezTo>
                    <a:pt x="80464" y="171450"/>
                    <a:pt x="76200" y="175715"/>
                    <a:pt x="76200" y="180975"/>
                  </a:cubicBezTo>
                  <a:cubicBezTo>
                    <a:pt x="76200" y="185860"/>
                    <a:pt x="79877" y="189886"/>
                    <a:pt x="84614" y="190436"/>
                  </a:cubicBezTo>
                  <a:lnTo>
                    <a:pt x="85725" y="190500"/>
                  </a:lnTo>
                  <a:lnTo>
                    <a:pt x="180975" y="190500"/>
                  </a:lnTo>
                  <a:cubicBezTo>
                    <a:pt x="186236" y="190500"/>
                    <a:pt x="190500" y="186236"/>
                    <a:pt x="190500" y="180975"/>
                  </a:cubicBezTo>
                  <a:cubicBezTo>
                    <a:pt x="190500" y="175715"/>
                    <a:pt x="186236" y="171450"/>
                    <a:pt x="180975" y="171450"/>
                  </a:cubicBezTo>
                  <a:close/>
                  <a:moveTo>
                    <a:pt x="276225" y="123825"/>
                  </a:moveTo>
                  <a:lnTo>
                    <a:pt x="85725" y="123825"/>
                  </a:lnTo>
                  <a:cubicBezTo>
                    <a:pt x="80464" y="123825"/>
                    <a:pt x="76200" y="128089"/>
                    <a:pt x="76200" y="133350"/>
                  </a:cubicBezTo>
                  <a:cubicBezTo>
                    <a:pt x="76200" y="138235"/>
                    <a:pt x="79877" y="142261"/>
                    <a:pt x="84614" y="142811"/>
                  </a:cubicBezTo>
                  <a:lnTo>
                    <a:pt x="85725" y="142875"/>
                  </a:lnTo>
                  <a:lnTo>
                    <a:pt x="276225" y="142875"/>
                  </a:lnTo>
                  <a:cubicBezTo>
                    <a:pt x="281486" y="142875"/>
                    <a:pt x="285750" y="138611"/>
                    <a:pt x="285750" y="133350"/>
                  </a:cubicBezTo>
                  <a:cubicBezTo>
                    <a:pt x="285750" y="128089"/>
                    <a:pt x="281486" y="123825"/>
                    <a:pt x="276225" y="123825"/>
                  </a:cubicBezTo>
                  <a:close/>
                  <a:moveTo>
                    <a:pt x="276225" y="76200"/>
                  </a:moveTo>
                  <a:lnTo>
                    <a:pt x="85725" y="76200"/>
                  </a:lnTo>
                  <a:cubicBezTo>
                    <a:pt x="80464" y="76200"/>
                    <a:pt x="76200" y="80464"/>
                    <a:pt x="76200" y="85725"/>
                  </a:cubicBezTo>
                  <a:cubicBezTo>
                    <a:pt x="76200" y="90610"/>
                    <a:pt x="79877" y="94636"/>
                    <a:pt x="84614" y="95186"/>
                  </a:cubicBezTo>
                  <a:lnTo>
                    <a:pt x="85725" y="95250"/>
                  </a:lnTo>
                  <a:lnTo>
                    <a:pt x="276225" y="95250"/>
                  </a:lnTo>
                  <a:cubicBezTo>
                    <a:pt x="281486" y="95250"/>
                    <a:pt x="285750" y="90986"/>
                    <a:pt x="285750" y="85725"/>
                  </a:cubicBezTo>
                  <a:cubicBezTo>
                    <a:pt x="285750" y="80464"/>
                    <a:pt x="281486" y="76200"/>
                    <a:pt x="276225" y="76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7" name="텍스트 상자 96"/>
          <p:cNvSpPr txBox="1">
            <a:spLocks/>
          </p:cNvSpPr>
          <p:nvPr/>
        </p:nvSpPr>
        <p:spPr>
          <a:xfrm>
            <a:off x="9714865" y="7739380"/>
            <a:ext cx="2251075" cy="21590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다른 클라이언트에게 전달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cxnSp>
        <p:nvCxnSpPr>
          <p:cNvPr id="38" name="도형 97"/>
          <p:cNvCxnSpPr>
            <a:cxnSpLocks/>
          </p:cNvCxnSpPr>
          <p:nvPr/>
        </p:nvCxnSpPr>
        <p:spPr>
          <a:xfrm>
            <a:off x="4759325" y="6223000"/>
            <a:ext cx="7209790" cy="16510"/>
          </a:xfrm>
          <a:prstGeom prst="straightConnector1">
            <a:avLst/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텍스트 상자 99"/>
          <p:cNvSpPr txBox="1">
            <a:spLocks/>
          </p:cNvSpPr>
          <p:nvPr/>
        </p:nvSpPr>
        <p:spPr>
          <a:xfrm>
            <a:off x="7705725" y="5831840"/>
            <a:ext cx="1700530" cy="3702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200">
                <a:solidFill>
                  <a:srgbClr val="FC6600"/>
                </a:solidFill>
                <a:latin typeface="맑은 고딕" charset="0"/>
                <a:ea typeface="맑은 고딕" charset="0"/>
              </a:rPr>
              <a:t>http 프로토콜</a:t>
            </a:r>
            <a:r>
              <a:rPr lang="ko-KR" sz="1800">
                <a:latin typeface="맑은 고딕" charset="0"/>
                <a:ea typeface="맑은 고딕" charset="0"/>
              </a:rPr>
              <a:t>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0" name="도형 100"/>
          <p:cNvCxnSpPr/>
          <p:nvPr/>
        </p:nvCxnSpPr>
        <p:spPr>
          <a:xfrm flipH="1" flipV="1">
            <a:off x="4872355" y="6613525"/>
            <a:ext cx="7301230" cy="16510"/>
          </a:xfrm>
          <a:prstGeom prst="straightConnector1">
            <a:avLst/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101"/>
          <p:cNvSpPr txBox="1">
            <a:spLocks/>
          </p:cNvSpPr>
          <p:nvPr/>
        </p:nvSpPr>
        <p:spPr>
          <a:xfrm>
            <a:off x="7539355" y="6665595"/>
            <a:ext cx="1700530" cy="3702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200">
                <a:solidFill>
                  <a:srgbClr val="FC6600"/>
                </a:solidFill>
                <a:latin typeface="맑은 고딕" charset="0"/>
                <a:ea typeface="맑은 고딕" charset="0"/>
              </a:rPr>
              <a:t>Websocket 프로토콜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103"/>
          <p:cNvSpPr txBox="1">
            <a:spLocks/>
          </p:cNvSpPr>
          <p:nvPr/>
        </p:nvSpPr>
        <p:spPr>
          <a:xfrm>
            <a:off x="10574655" y="6665595"/>
            <a:ext cx="1582420" cy="3702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Connection 응답 </a:t>
            </a:r>
            <a:r>
              <a:rPr lang="ko-KR" sz="1800">
                <a:latin typeface="맑은 고딕" charset="0"/>
                <a:ea typeface="맑은 고딕" charset="0"/>
              </a:rPr>
              <a:t>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3" name="도형 104"/>
          <p:cNvCxnSpPr/>
          <p:nvPr/>
        </p:nvCxnSpPr>
        <p:spPr>
          <a:xfrm>
            <a:off x="5012690" y="7655560"/>
            <a:ext cx="6786880" cy="36830"/>
          </a:xfrm>
          <a:prstGeom prst="straightConnector1">
            <a:avLst/>
          </a:prstGeom>
          <a:ln w="28575" cap="flat" cmpd="sng">
            <a:solidFill>
              <a:srgbClr val="FC6600">
                <a:alpha val="10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418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78800" y="-7556500"/>
            <a:ext cx="1906270" cy="17641570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700" y="2209800"/>
            <a:ext cx="15990570" cy="26670"/>
          </a:xfrm>
          <a:prstGeom prst="rect">
            <a:avLst/>
          </a:prstGeom>
          <a:noFill/>
        </p:spPr>
      </p:pic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292600" y="-457200"/>
            <a:ext cx="1017270" cy="7481570"/>
          </a:xfrm>
          <a:prstGeom prst="rect">
            <a:avLst/>
          </a:prstGeom>
          <a:noFill/>
        </p:spPr>
      </p:pic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292600" y="340360"/>
            <a:ext cx="1017270" cy="7481570"/>
          </a:xfrm>
          <a:prstGeom prst="rect">
            <a:avLst/>
          </a:prstGeom>
          <a:noFill/>
        </p:spPr>
      </p:pic>
      <p:sp>
        <p:nvSpPr>
          <p:cNvPr id="13" name="Rect 0"/>
          <p:cNvSpPr txBox="1">
            <a:spLocks/>
          </p:cNvSpPr>
          <p:nvPr/>
        </p:nvSpPr>
        <p:spPr>
          <a:xfrm>
            <a:off x="1574800" y="2961640"/>
            <a:ext cx="6465570" cy="4965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01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검색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770" cy="26670"/>
          </a:xfrm>
          <a:prstGeom prst="rect">
            <a:avLst/>
          </a:prstGeom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>
            <a:off x="3416300" y="660400"/>
            <a:ext cx="12681585" cy="1245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[모임] 홈 페이지 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1079500" y="533400"/>
            <a:ext cx="1906270" cy="1499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8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80">
                <a:solidFill>
                  <a:srgbClr val="4585FB"/>
                </a:solidFill>
                <a:latin typeface="Poppins ExtraLight" charset="0"/>
              </a:rPr>
              <a:t>3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pic>
        <p:nvPicPr>
          <p:cNvPr id="33" name="그림 5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290" y="3718560"/>
            <a:ext cx="7830185" cy="4923155"/>
          </a:xfrm>
          <a:prstGeom prst="rect">
            <a:avLst/>
          </a:prstGeom>
          <a:noFill/>
        </p:spPr>
      </p:pic>
      <p:cxnSp>
        <p:nvCxnSpPr>
          <p:cNvPr id="35" name="도형 60"/>
          <p:cNvCxnSpPr>
            <a:stCxn id="10" idx="2"/>
          </p:cNvCxnSpPr>
          <p:nvPr/>
        </p:nvCxnSpPr>
        <p:spPr>
          <a:xfrm>
            <a:off x="8542020" y="4081145"/>
            <a:ext cx="2294255" cy="1055370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6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288155" y="1878965"/>
            <a:ext cx="1017270" cy="7481570"/>
          </a:xfrm>
          <a:prstGeom prst="rect">
            <a:avLst/>
          </a:prstGeom>
          <a:noFill/>
        </p:spPr>
      </p:pic>
      <p:pic>
        <p:nvPicPr>
          <p:cNvPr id="37" name="그림 6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04665" y="2553335"/>
            <a:ext cx="992505" cy="7468235"/>
          </a:xfrm>
          <a:prstGeom prst="rect">
            <a:avLst/>
          </a:prstGeom>
          <a:noFill/>
        </p:spPr>
      </p:pic>
      <p:sp>
        <p:nvSpPr>
          <p:cNvPr id="38" name="텍스트 상자 63"/>
          <p:cNvSpPr txBox="1">
            <a:spLocks/>
          </p:cNvSpPr>
          <p:nvPr/>
        </p:nvSpPr>
        <p:spPr>
          <a:xfrm>
            <a:off x="1570355" y="5258435"/>
            <a:ext cx="6465570" cy="4965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2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그룹 생성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cxnSp>
        <p:nvCxnSpPr>
          <p:cNvPr id="39" name="도형 65"/>
          <p:cNvCxnSpPr>
            <a:stCxn id="37" idx="2"/>
          </p:cNvCxnSpPr>
          <p:nvPr/>
        </p:nvCxnSpPr>
        <p:spPr>
          <a:xfrm>
            <a:off x="8535035" y="6287135"/>
            <a:ext cx="2301240" cy="7620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6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283710" y="4160520"/>
            <a:ext cx="1017270" cy="7481570"/>
          </a:xfrm>
          <a:prstGeom prst="rect">
            <a:avLst/>
          </a:prstGeom>
          <a:noFill/>
        </p:spPr>
      </p:pic>
      <p:pic>
        <p:nvPicPr>
          <p:cNvPr id="41" name="그림 6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287520" y="4968240"/>
            <a:ext cx="992505" cy="7493635"/>
          </a:xfrm>
          <a:prstGeom prst="rect">
            <a:avLst/>
          </a:prstGeom>
          <a:noFill/>
        </p:spPr>
      </p:pic>
      <p:cxnSp>
        <p:nvCxnSpPr>
          <p:cNvPr id="42" name="도형 70"/>
          <p:cNvCxnSpPr>
            <a:stCxn id="41" idx="2"/>
          </p:cNvCxnSpPr>
          <p:nvPr/>
        </p:nvCxnSpPr>
        <p:spPr>
          <a:xfrm flipV="1">
            <a:off x="8530590" y="8092440"/>
            <a:ext cx="2290445" cy="6229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텍스트 상자 71"/>
          <p:cNvSpPr txBox="1">
            <a:spLocks/>
          </p:cNvSpPr>
          <p:nvPr/>
        </p:nvSpPr>
        <p:spPr>
          <a:xfrm>
            <a:off x="1565910" y="7539990"/>
            <a:ext cx="6465570" cy="56832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3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프리미엄 그룹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sp>
        <p:nvSpPr>
          <p:cNvPr id="44" name="텍스트 상자 72"/>
          <p:cNvSpPr txBox="1">
            <a:spLocks/>
          </p:cNvSpPr>
          <p:nvPr/>
        </p:nvSpPr>
        <p:spPr>
          <a:xfrm>
            <a:off x="1630680" y="3459480"/>
            <a:ext cx="6751955" cy="92392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모임이름으로 서칭이 가능합니다.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자신의 거주지역으로 그룹을 서칭할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테마를 선택하여 고객의 니즈에 맞춰 서칭할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73"/>
          <p:cNvSpPr txBox="1">
            <a:spLocks/>
          </p:cNvSpPr>
          <p:nvPr/>
        </p:nvSpPr>
        <p:spPr>
          <a:xfrm>
            <a:off x="1569720" y="5715000"/>
            <a:ext cx="6965315" cy="92392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페이지 상단에서 유저가 방장이 되어 그룹을 생성할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자신이 속하거나 생성한 그룹을 확인할 수 있습니다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텍스트 상자 74"/>
          <p:cNvSpPr txBox="1">
            <a:spLocks/>
          </p:cNvSpPr>
          <p:nvPr/>
        </p:nvSpPr>
        <p:spPr>
          <a:xfrm>
            <a:off x="1565275" y="8103235"/>
            <a:ext cx="6965315" cy="64706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멤버쉽을 결제한 그룹을 상단에 노출하여 모임의 규모를 확장할 수 있도록 서포터 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78800" y="-7556500"/>
            <a:ext cx="1906270" cy="17641570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700" y="2209800"/>
            <a:ext cx="15990570" cy="26670"/>
          </a:xfrm>
          <a:prstGeom prst="rect">
            <a:avLst/>
          </a:prstGeom>
          <a:noFill/>
        </p:spPr>
      </p:pic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770" cy="26670"/>
          </a:xfrm>
          <a:prstGeom prst="rect">
            <a:avLst/>
          </a:prstGeom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>
            <a:off x="3416300" y="660400"/>
            <a:ext cx="12682220" cy="12465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[모임] 홈 페이지(2) 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1079500" y="533400"/>
            <a:ext cx="1906270" cy="1499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8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80">
                <a:solidFill>
                  <a:srgbClr val="4585FB"/>
                </a:solidFill>
                <a:latin typeface="Poppins ExtraLight" charset="0"/>
              </a:rPr>
              <a:t>3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pic>
        <p:nvPicPr>
          <p:cNvPr id="51" name="그림 1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385" y="6726555"/>
            <a:ext cx="6913880" cy="2061210"/>
          </a:xfrm>
          <a:prstGeom prst="rect">
            <a:avLst/>
          </a:prstGeom>
          <a:noFill/>
        </p:spPr>
      </p:pic>
      <p:pic>
        <p:nvPicPr>
          <p:cNvPr id="52" name="그림 1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750" y="4643120"/>
            <a:ext cx="6969760" cy="2085340"/>
          </a:xfrm>
          <a:prstGeom prst="rect">
            <a:avLst/>
          </a:prstGeom>
          <a:noFill/>
        </p:spPr>
      </p:pic>
      <p:pic>
        <p:nvPicPr>
          <p:cNvPr id="53" name="그림 1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235" y="2774315"/>
            <a:ext cx="6415405" cy="1811020"/>
          </a:xfrm>
          <a:prstGeom prst="rect">
            <a:avLst/>
          </a:prstGeom>
          <a:noFill/>
        </p:spPr>
      </p:pic>
      <p:pic>
        <p:nvPicPr>
          <p:cNvPr id="54" name="그림 1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" y="2773680"/>
            <a:ext cx="5970905" cy="6327140"/>
          </a:xfrm>
          <a:prstGeom prst="rect">
            <a:avLst/>
          </a:prstGeom>
          <a:noFill/>
        </p:spPr>
      </p:pic>
      <p:cxnSp>
        <p:nvCxnSpPr>
          <p:cNvPr id="55" name="도형 114"/>
          <p:cNvCxnSpPr>
            <a:stCxn id="58" idx="3"/>
          </p:cNvCxnSpPr>
          <p:nvPr/>
        </p:nvCxnSpPr>
        <p:spPr>
          <a:xfrm>
            <a:off x="6036310" y="4810125"/>
            <a:ext cx="4941570" cy="12700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115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099425" y="3879215"/>
            <a:ext cx="803910" cy="4500245"/>
          </a:xfrm>
          <a:prstGeom prst="rect">
            <a:avLst/>
          </a:prstGeom>
          <a:noFill/>
        </p:spPr>
      </p:pic>
      <p:pic>
        <p:nvPicPr>
          <p:cNvPr id="57" name="그림 11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90840" y="5788025"/>
            <a:ext cx="1083945" cy="4557395"/>
          </a:xfrm>
          <a:prstGeom prst="rect">
            <a:avLst/>
          </a:prstGeom>
          <a:noFill/>
        </p:spPr>
      </p:pic>
      <p:sp>
        <p:nvSpPr>
          <p:cNvPr id="58" name="텍스트 상자 120"/>
          <p:cNvSpPr txBox="1">
            <a:spLocks/>
          </p:cNvSpPr>
          <p:nvPr/>
        </p:nvSpPr>
        <p:spPr>
          <a:xfrm>
            <a:off x="797560" y="3893185"/>
            <a:ext cx="5239385" cy="1834515"/>
          </a:xfrm>
          <a:prstGeom prst="rect">
            <a:avLst/>
          </a:prstGeom>
          <a:noFill/>
          <a:ln w="38100" cap="flat" cmpd="sng">
            <a:solidFill>
              <a:srgbClr val="4585FB">
                <a:alpha val="100000"/>
              </a:srgbClr>
            </a:solidFill>
            <a:prstDash val="solid"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9" name="텍스트 상자 124"/>
          <p:cNvSpPr txBox="1">
            <a:spLocks/>
          </p:cNvSpPr>
          <p:nvPr/>
        </p:nvSpPr>
        <p:spPr>
          <a:xfrm>
            <a:off x="11739880" y="2809875"/>
            <a:ext cx="5572125" cy="1834515"/>
          </a:xfrm>
          <a:prstGeom prst="rect">
            <a:avLst/>
          </a:prstGeom>
          <a:noFill/>
          <a:ln w="38100" cap="flat" cmpd="sng">
            <a:solidFill>
              <a:srgbClr val="4585FB">
                <a:alpha val="100000"/>
              </a:srgbClr>
            </a:solidFill>
            <a:prstDash val="solid"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0" name="텍스트 상자 125"/>
          <p:cNvSpPr txBox="1">
            <a:spLocks/>
          </p:cNvSpPr>
          <p:nvPr/>
        </p:nvSpPr>
        <p:spPr>
          <a:xfrm>
            <a:off x="11728450" y="4763135"/>
            <a:ext cx="5619750" cy="1750060"/>
          </a:xfrm>
          <a:prstGeom prst="rect">
            <a:avLst/>
          </a:prstGeom>
          <a:noFill/>
          <a:ln w="38100" cap="flat" cmpd="sng">
            <a:solidFill>
              <a:srgbClr val="4585FB">
                <a:alpha val="100000"/>
              </a:srgbClr>
            </a:solidFill>
            <a:prstDash val="solid"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1" name="텍스트 상자 126"/>
          <p:cNvSpPr txBox="1">
            <a:spLocks/>
          </p:cNvSpPr>
          <p:nvPr/>
        </p:nvSpPr>
        <p:spPr>
          <a:xfrm>
            <a:off x="11728450" y="6728460"/>
            <a:ext cx="5631180" cy="1868805"/>
          </a:xfrm>
          <a:prstGeom prst="rect">
            <a:avLst/>
          </a:prstGeom>
          <a:noFill/>
          <a:ln w="38100" cap="flat" cmpd="sng">
            <a:solidFill>
              <a:srgbClr val="4585FB">
                <a:alpha val="100000"/>
              </a:srgbClr>
            </a:solidFill>
            <a:prstDash val="solid"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2" name="도형 127"/>
          <p:cNvSpPr>
            <a:spLocks/>
          </p:cNvSpPr>
          <p:nvPr/>
        </p:nvSpPr>
        <p:spPr>
          <a:xfrm>
            <a:off x="11227435" y="2714625"/>
            <a:ext cx="358140" cy="346075"/>
          </a:xfrm>
          <a:prstGeom prst="ellipse">
            <a:avLst/>
          </a:prstGeom>
          <a:solidFill>
            <a:srgbClr val="4585FB"/>
          </a:solidFill>
          <a:ln w="25400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rgbClr val="FC47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도형 137"/>
          <p:cNvSpPr>
            <a:spLocks/>
          </p:cNvSpPr>
          <p:nvPr/>
        </p:nvSpPr>
        <p:spPr>
          <a:xfrm>
            <a:off x="11275060" y="4643755"/>
            <a:ext cx="358140" cy="346075"/>
          </a:xfrm>
          <a:prstGeom prst="ellipse">
            <a:avLst/>
          </a:prstGeom>
          <a:solidFill>
            <a:srgbClr val="4585FB"/>
          </a:solidFill>
          <a:ln w="25400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rgbClr val="FC47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4" name="도형 138"/>
          <p:cNvSpPr>
            <a:spLocks/>
          </p:cNvSpPr>
          <p:nvPr/>
        </p:nvSpPr>
        <p:spPr>
          <a:xfrm>
            <a:off x="11275695" y="6644640"/>
            <a:ext cx="358140" cy="346075"/>
          </a:xfrm>
          <a:prstGeom prst="ellipse">
            <a:avLst/>
          </a:prstGeom>
          <a:solidFill>
            <a:srgbClr val="4585FB"/>
          </a:solidFill>
          <a:ln w="25400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rgbClr val="FC47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5" name="텍스트 상자 139"/>
          <p:cNvSpPr txBox="1">
            <a:spLocks/>
          </p:cNvSpPr>
          <p:nvPr/>
        </p:nvSpPr>
        <p:spPr>
          <a:xfrm>
            <a:off x="6536690" y="6619875"/>
            <a:ext cx="3989070" cy="83248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sz="1600"/>
              <a:t>사용자의 관심 카테고리와 등록된 지역 정보를 기반으로 해당하는 모임을 홈페이지에 렌더링합니다.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66" name="텍스트 상자 140"/>
          <p:cNvSpPr txBox="1">
            <a:spLocks/>
          </p:cNvSpPr>
          <p:nvPr/>
        </p:nvSpPr>
        <p:spPr>
          <a:xfrm>
            <a:off x="6591300" y="5933440"/>
            <a:ext cx="3370580" cy="4972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01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UX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cxnSp>
        <p:nvCxnSpPr>
          <p:cNvPr id="67" name="도형 143"/>
          <p:cNvCxnSpPr/>
          <p:nvPr/>
        </p:nvCxnSpPr>
        <p:spPr>
          <a:xfrm>
            <a:off x="6576060" y="6512560"/>
            <a:ext cx="3930015" cy="63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텍스트 상자 155"/>
          <p:cNvSpPr txBox="1">
            <a:spLocks/>
          </p:cNvSpPr>
          <p:nvPr/>
        </p:nvSpPr>
        <p:spPr>
          <a:xfrm>
            <a:off x="6643370" y="7584440"/>
            <a:ext cx="3870325" cy="7397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sz="1600"/>
              <a:t>가장 최근에 등록된 게시글이나 모임 정보를 우선적으로 표시하여 최신 소식을 빠르게 확인할 수 있습니다.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78800" y="-7556500"/>
            <a:ext cx="1906270" cy="17641570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700" y="2209800"/>
            <a:ext cx="15990570" cy="26670"/>
          </a:xfrm>
          <a:prstGeom prst="rect">
            <a:avLst/>
          </a:prstGeom>
          <a:noFill/>
        </p:spPr>
      </p:pic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770" cy="26670"/>
          </a:xfrm>
          <a:prstGeom prst="rect">
            <a:avLst/>
          </a:prstGeom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>
            <a:off x="3416300" y="660400"/>
            <a:ext cx="12681585" cy="1245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[모임] 모임 생성과 가입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1079500" y="533400"/>
            <a:ext cx="1906270" cy="1499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8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80">
                <a:solidFill>
                  <a:srgbClr val="4585FB"/>
                </a:solidFill>
                <a:latin typeface="Poppins ExtraLight" charset="0"/>
              </a:rPr>
              <a:t>3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pic>
        <p:nvPicPr>
          <p:cNvPr id="52" name="그림 8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70" y="2743200"/>
            <a:ext cx="4914265" cy="4064635"/>
          </a:xfrm>
          <a:prstGeom prst="rect">
            <a:avLst/>
          </a:prstGeom>
          <a:noFill/>
        </p:spPr>
      </p:pic>
      <p:sp>
        <p:nvSpPr>
          <p:cNvPr id="58" name="텍스트 상자 88"/>
          <p:cNvSpPr txBox="1">
            <a:spLocks/>
          </p:cNvSpPr>
          <p:nvPr/>
        </p:nvSpPr>
        <p:spPr>
          <a:xfrm>
            <a:off x="2034540" y="7170420"/>
            <a:ext cx="6465570" cy="4965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01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생성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sp>
        <p:nvSpPr>
          <p:cNvPr id="59" name="텍스트 상자 89"/>
          <p:cNvSpPr txBox="1">
            <a:spLocks/>
          </p:cNvSpPr>
          <p:nvPr/>
        </p:nvSpPr>
        <p:spPr>
          <a:xfrm>
            <a:off x="10907395" y="7414895"/>
            <a:ext cx="6465570" cy="4965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2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가입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  <a:p>
            <a:pPr marL="0" indent="0" algn="just">
              <a:lnSpc>
                <a:spcPct val="115369"/>
              </a:lnSpc>
              <a:buFontTx/>
              <a:buNone/>
            </a:pP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sp>
        <p:nvSpPr>
          <p:cNvPr id="62" name="텍스트 상자 92"/>
          <p:cNvSpPr txBox="1">
            <a:spLocks/>
          </p:cNvSpPr>
          <p:nvPr/>
        </p:nvSpPr>
        <p:spPr>
          <a:xfrm>
            <a:off x="11031855" y="7668895"/>
            <a:ext cx="5237480" cy="17545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모임가입하기 버튼을 누르면 신청메시지를 작성할 수 있는 모달이 형성됩니다.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모임장이 설정한 승인방식에 따라 가입승인이 이루어집니다.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3" name="텍스트 상자 93"/>
          <p:cNvSpPr txBox="1">
            <a:spLocks/>
          </p:cNvSpPr>
          <p:nvPr/>
        </p:nvSpPr>
        <p:spPr>
          <a:xfrm>
            <a:off x="6858000" y="4000500"/>
            <a:ext cx="4572635" cy="5543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4" name="텍스트 상자 167"/>
          <p:cNvSpPr txBox="1">
            <a:spLocks/>
          </p:cNvSpPr>
          <p:nvPr/>
        </p:nvSpPr>
        <p:spPr>
          <a:xfrm>
            <a:off x="2035810" y="7740650"/>
            <a:ext cx="5237480" cy="1755609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그룹의 멤버모집은 승인과 미승인으로 설정할 수 있으며 미승인으로 설정한다면 그룹장의 승인이 있어야 그룹에 참여할 수 있습니다.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최대인원은 30명까지 그룹장이 설정할 수 있으며 초과된 인원의 신청은 불가합니다.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65" name="그림 16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0" y="2806700"/>
            <a:ext cx="4864735" cy="4102735"/>
          </a:xfrm>
          <a:prstGeom prst="rect">
            <a:avLst/>
          </a:prstGeom>
          <a:noFill/>
        </p:spPr>
      </p:pic>
      <p:pic>
        <p:nvPicPr>
          <p:cNvPr id="66" name="그림 169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9040" y="4711700"/>
            <a:ext cx="645795" cy="635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78800" y="-7556500"/>
            <a:ext cx="1906270" cy="17641570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700" y="2209800"/>
            <a:ext cx="15990570" cy="26670"/>
          </a:xfrm>
          <a:prstGeom prst="rect">
            <a:avLst/>
          </a:prstGeom>
          <a:noFill/>
        </p:spPr>
      </p:pic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770" cy="26670"/>
          </a:xfrm>
          <a:prstGeom prst="rect">
            <a:avLst/>
          </a:prstGeom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>
            <a:off x="3416300" y="660400"/>
            <a:ext cx="12681585" cy="1245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[모임] 모임 커뮤니티 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1079500" y="533400"/>
            <a:ext cx="1906270" cy="1499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8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80">
                <a:solidFill>
                  <a:srgbClr val="4585FB"/>
                </a:solidFill>
                <a:latin typeface="Poppins ExtraLight" charset="0"/>
              </a:rPr>
              <a:t>3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pic>
        <p:nvPicPr>
          <p:cNvPr id="53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40555" y="466725"/>
            <a:ext cx="1016635" cy="7568565"/>
          </a:xfrm>
          <a:prstGeom prst="rect">
            <a:avLst/>
          </a:prstGeom>
          <a:noFill/>
        </p:spPr>
      </p:pic>
      <p:pic>
        <p:nvPicPr>
          <p:cNvPr id="56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433570" y="4939030"/>
            <a:ext cx="1017270" cy="7580630"/>
          </a:xfrm>
          <a:prstGeom prst="rect">
            <a:avLst/>
          </a:prstGeom>
          <a:noFill/>
        </p:spPr>
      </p:pic>
      <p:pic>
        <p:nvPicPr>
          <p:cNvPr id="57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0" y="6062980"/>
            <a:ext cx="6388735" cy="26035"/>
          </a:xfrm>
          <a:prstGeom prst="rect">
            <a:avLst/>
          </a:prstGeom>
          <a:noFill/>
        </p:spPr>
      </p:pic>
      <p:sp>
        <p:nvSpPr>
          <p:cNvPr id="58" name="Rect 0"/>
          <p:cNvSpPr txBox="1">
            <a:spLocks/>
          </p:cNvSpPr>
          <p:nvPr/>
        </p:nvSpPr>
        <p:spPr>
          <a:xfrm>
            <a:off x="1666240" y="4135120"/>
            <a:ext cx="6465570" cy="4965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01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그룹 기능 소개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sp>
        <p:nvSpPr>
          <p:cNvPr id="59" name="Rect 0"/>
          <p:cNvSpPr txBox="1">
            <a:spLocks/>
          </p:cNvSpPr>
          <p:nvPr/>
        </p:nvSpPr>
        <p:spPr>
          <a:xfrm>
            <a:off x="1661795" y="6462395"/>
            <a:ext cx="6465570" cy="4965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2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그룹 권한 소개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  <a:p>
            <a:pPr marL="0" indent="0" algn="just">
              <a:lnSpc>
                <a:spcPct val="115369"/>
              </a:lnSpc>
              <a:buFontTx/>
              <a:buNone/>
            </a:pP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sp>
        <p:nvSpPr>
          <p:cNvPr id="61" name="Rect 0"/>
          <p:cNvSpPr txBox="1">
            <a:spLocks/>
          </p:cNvSpPr>
          <p:nvPr/>
        </p:nvSpPr>
        <p:spPr>
          <a:xfrm>
            <a:off x="1676400" y="4754880"/>
            <a:ext cx="6919595" cy="17545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자신이 참여한 그룹에서는 게시글, 일정, 채팅, 멤버관리. 그룹설정 등 총 6가지의 기능을 제공합니다.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그룹설정은 모임장과 어드민만 관리하며 해당 그룹의 멤버가 아니라면 각 기능이 제공하는 데이터를 확인할 수 없습니다.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2" name="Rect 0"/>
          <p:cNvSpPr txBox="1">
            <a:spLocks/>
          </p:cNvSpPr>
          <p:nvPr/>
        </p:nvSpPr>
        <p:spPr>
          <a:xfrm>
            <a:off x="1671955" y="6792595"/>
            <a:ext cx="6919595" cy="120078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그룹은 모임장, 매니저, 일반회원으로 총 3단계의 등급으로 나누고 각 등급에 대한 권한을 부여했습니다.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3" name="Rect 0"/>
          <p:cNvSpPr txBox="1">
            <a:spLocks/>
          </p:cNvSpPr>
          <p:nvPr/>
        </p:nvSpPr>
        <p:spPr>
          <a:xfrm>
            <a:off x="6858000" y="4000500"/>
            <a:ext cx="4572635" cy="5543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2" name="그림 1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0" y="3507740"/>
            <a:ext cx="7696835" cy="5344795"/>
          </a:xfrm>
          <a:prstGeom prst="rect">
            <a:avLst/>
          </a:prstGeom>
          <a:noFill/>
        </p:spPr>
      </p:pic>
      <p:sp>
        <p:nvSpPr>
          <p:cNvPr id="65" name="도형 99"/>
          <p:cNvSpPr>
            <a:spLocks/>
          </p:cNvSpPr>
          <p:nvPr/>
        </p:nvSpPr>
        <p:spPr>
          <a:xfrm>
            <a:off x="12039600" y="3225800"/>
            <a:ext cx="290830" cy="275590"/>
          </a:xfrm>
          <a:prstGeom prst="ellipse">
            <a:avLst/>
          </a:prstGeom>
          <a:solidFill>
            <a:srgbClr val="4585FB"/>
          </a:solidFill>
          <a:ln w="38100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3" name="도형 111"/>
          <p:cNvSpPr>
            <a:spLocks/>
          </p:cNvSpPr>
          <p:nvPr/>
        </p:nvSpPr>
        <p:spPr>
          <a:xfrm>
            <a:off x="12759055" y="3234055"/>
            <a:ext cx="290830" cy="275590"/>
          </a:xfrm>
          <a:prstGeom prst="ellipse">
            <a:avLst/>
          </a:prstGeom>
          <a:solidFill>
            <a:srgbClr val="4585FB"/>
          </a:solidFill>
          <a:ln w="38100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4" name="도형 112"/>
          <p:cNvSpPr>
            <a:spLocks/>
          </p:cNvSpPr>
          <p:nvPr/>
        </p:nvSpPr>
        <p:spPr>
          <a:xfrm>
            <a:off x="13491210" y="3229610"/>
            <a:ext cx="290830" cy="275590"/>
          </a:xfrm>
          <a:prstGeom prst="ellipse">
            <a:avLst/>
          </a:prstGeom>
          <a:solidFill>
            <a:srgbClr val="4585FB"/>
          </a:solidFill>
          <a:ln w="38100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5" name="도형 113"/>
          <p:cNvSpPr>
            <a:spLocks/>
          </p:cNvSpPr>
          <p:nvPr/>
        </p:nvSpPr>
        <p:spPr>
          <a:xfrm>
            <a:off x="14185265" y="3225165"/>
            <a:ext cx="290830" cy="275590"/>
          </a:xfrm>
          <a:prstGeom prst="ellipse">
            <a:avLst/>
          </a:prstGeom>
          <a:solidFill>
            <a:srgbClr val="4585FB"/>
          </a:solidFill>
          <a:ln w="38100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0" name="도형 108"/>
          <p:cNvSpPr>
            <a:spLocks/>
          </p:cNvSpPr>
          <p:nvPr/>
        </p:nvSpPr>
        <p:spPr>
          <a:xfrm>
            <a:off x="9465945" y="8380730"/>
            <a:ext cx="290830" cy="262255"/>
          </a:xfrm>
          <a:prstGeom prst="ellipse">
            <a:avLst/>
          </a:prstGeom>
          <a:solidFill>
            <a:srgbClr val="4585FB"/>
          </a:solidFill>
          <a:ln w="38100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6" name="그림 115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1440" y="5918200"/>
            <a:ext cx="344170" cy="331470"/>
          </a:xfrm>
          <a:prstGeom prst="rect">
            <a:avLst/>
          </a:prstGeom>
          <a:noFill/>
        </p:spPr>
      </p:pic>
      <p:sp>
        <p:nvSpPr>
          <p:cNvPr id="77" name="도형 117"/>
          <p:cNvSpPr>
            <a:spLocks/>
          </p:cNvSpPr>
          <p:nvPr/>
        </p:nvSpPr>
        <p:spPr>
          <a:xfrm>
            <a:off x="1981200" y="7632700"/>
            <a:ext cx="1906270" cy="1233170"/>
          </a:xfrm>
          <a:prstGeom prst="roundRect">
            <a:avLst/>
          </a:prstGeom>
          <a:solidFill>
            <a:srgbClr val="458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1.모임장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 2. 간부멤버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 3. 일반멤버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78" name="그림 11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5795" y="7983855"/>
            <a:ext cx="344170" cy="331470"/>
          </a:xfrm>
          <a:prstGeom prst="rect">
            <a:avLst/>
          </a:prstGeom>
          <a:noFill/>
        </p:spPr>
      </p:pic>
      <p:sp>
        <p:nvSpPr>
          <p:cNvPr id="79" name="도형 119"/>
          <p:cNvSpPr>
            <a:spLocks/>
          </p:cNvSpPr>
          <p:nvPr/>
        </p:nvSpPr>
        <p:spPr>
          <a:xfrm>
            <a:off x="5697855" y="7615555"/>
            <a:ext cx="2164715" cy="1233170"/>
          </a:xfrm>
          <a:prstGeom prst="roundRect">
            <a:avLst/>
          </a:prstGeom>
          <a:solidFill>
            <a:srgbClr val="458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1. 모든 기능 권한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2. 일반멤버 강퇴,일정 등록 + 일반회원 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3.채팅방, 게시글 CRUD 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78800" y="-7556500"/>
            <a:ext cx="1906270" cy="17641570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700" y="2209800"/>
            <a:ext cx="15990570" cy="26670"/>
          </a:xfrm>
          <a:prstGeom prst="rect">
            <a:avLst/>
          </a:prstGeom>
          <a:noFill/>
        </p:spPr>
      </p:pic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770" cy="26670"/>
          </a:xfrm>
          <a:prstGeom prst="rect">
            <a:avLst/>
          </a:prstGeom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>
            <a:off x="3416300" y="660400"/>
            <a:ext cx="12681585" cy="1245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[모임] 모임 게시판 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1079500" y="533400"/>
            <a:ext cx="1906270" cy="1499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8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80">
                <a:solidFill>
                  <a:srgbClr val="4585FB"/>
                </a:solidFill>
                <a:latin typeface="Poppins ExtraLight" charset="0"/>
              </a:rPr>
              <a:t>3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sp>
        <p:nvSpPr>
          <p:cNvPr id="63" name="Rect 0"/>
          <p:cNvSpPr txBox="1">
            <a:spLocks/>
          </p:cNvSpPr>
          <p:nvPr/>
        </p:nvSpPr>
        <p:spPr>
          <a:xfrm>
            <a:off x="6858000" y="4000500"/>
            <a:ext cx="4572635" cy="5543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0" name="그림 1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2806700"/>
            <a:ext cx="7037705" cy="6073775"/>
          </a:xfrm>
          <a:prstGeom prst="rect">
            <a:avLst/>
          </a:prstGeom>
          <a:noFill/>
        </p:spPr>
      </p:pic>
      <p:sp>
        <p:nvSpPr>
          <p:cNvPr id="81" name="텍스트 상자 130"/>
          <p:cNvSpPr txBox="1">
            <a:spLocks/>
          </p:cNvSpPr>
          <p:nvPr/>
        </p:nvSpPr>
        <p:spPr>
          <a:xfrm>
            <a:off x="1155700" y="4231640"/>
            <a:ext cx="6465570" cy="4965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01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게시글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sp>
        <p:nvSpPr>
          <p:cNvPr id="82" name="텍스트 상자 131"/>
          <p:cNvSpPr txBox="1">
            <a:spLocks/>
          </p:cNvSpPr>
          <p:nvPr/>
        </p:nvSpPr>
        <p:spPr>
          <a:xfrm>
            <a:off x="1151255" y="6436995"/>
            <a:ext cx="6465570" cy="4965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2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댓글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sp>
        <p:nvSpPr>
          <p:cNvPr id="84" name="텍스트 상자 133"/>
          <p:cNvSpPr txBox="1">
            <a:spLocks/>
          </p:cNvSpPr>
          <p:nvPr/>
        </p:nvSpPr>
        <p:spPr>
          <a:xfrm>
            <a:off x="1245869" y="4826000"/>
            <a:ext cx="6528435" cy="92392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모임에 속한 멤버라면 누구나 게시판을 작성할 수 있습니다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 dirty="0" err="1">
                <a:latin typeface="맑은 고딕" charset="0"/>
                <a:ea typeface="맑은 고딕" charset="0"/>
              </a:rPr>
              <a:t>게시글에는</a:t>
            </a:r>
            <a:r>
              <a:rPr lang="ko-KR" sz="1800" dirty="0">
                <a:latin typeface="맑은 고딕" charset="0"/>
                <a:ea typeface="맑은 고딕" charset="0"/>
              </a:rPr>
              <a:t> 이미지파일을 첨부할 수 있습니다.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작성자의 우측에 작성자의 등급을 렌더링 </a:t>
            </a:r>
            <a:r>
              <a:rPr lang="ko-KR" altLang="en-US" sz="1800" dirty="0">
                <a:latin typeface="맑은 고딕" charset="0"/>
                <a:ea typeface="맑은 고딕" charset="0"/>
              </a:rPr>
              <a:t>해줍니</a:t>
            </a:r>
            <a:r>
              <a:rPr lang="ko-KR" sz="1800" dirty="0">
                <a:latin typeface="맑은 고딕" charset="0"/>
                <a:ea typeface="맑은 고딕" charset="0"/>
              </a:rPr>
              <a:t>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85" name="텍스트 상자 134"/>
          <p:cNvSpPr txBox="1">
            <a:spLocks/>
          </p:cNvSpPr>
          <p:nvPr/>
        </p:nvSpPr>
        <p:spPr>
          <a:xfrm>
            <a:off x="1172113" y="7031355"/>
            <a:ext cx="6875780" cy="120078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 dirty="0" err="1">
                <a:latin typeface="맑은 고딕" charset="0"/>
                <a:ea typeface="맑은 고딕" charset="0"/>
              </a:rPr>
              <a:t>게시글에</a:t>
            </a:r>
            <a:r>
              <a:rPr lang="ko-KR" sz="1800" dirty="0">
                <a:latin typeface="맑은 고딕" charset="0"/>
                <a:ea typeface="맑은 고딕" charset="0"/>
              </a:rPr>
              <a:t> 대해 다른 사용자들이 댓글을 작성할 수 있습니다.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댓글을 작성한 사람은 자신이 작성한 댓글을 수정하거나 삭제할 수 있습니다.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모임장은 모든 게시판의 수정과 삭제권한을 가지고 있습니다.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86" name="그림 13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35755" y="428625"/>
            <a:ext cx="1016635" cy="7568565"/>
          </a:xfrm>
          <a:prstGeom prst="rect">
            <a:avLst/>
          </a:prstGeom>
          <a:noFill/>
        </p:spPr>
      </p:pic>
      <p:pic>
        <p:nvPicPr>
          <p:cNvPr id="87" name="그림 13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20" y="6050280"/>
            <a:ext cx="6388735" cy="26035"/>
          </a:xfrm>
          <a:prstGeom prst="rect">
            <a:avLst/>
          </a:prstGeom>
          <a:noFill/>
        </p:spPr>
      </p:pic>
      <p:pic>
        <p:nvPicPr>
          <p:cNvPr id="88" name="그림 14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28770" y="4443730"/>
            <a:ext cx="1017270" cy="7580630"/>
          </a:xfrm>
          <a:prstGeom prst="rect">
            <a:avLst/>
          </a:prstGeom>
          <a:noFill/>
        </p:spPr>
      </p:pic>
      <p:pic>
        <p:nvPicPr>
          <p:cNvPr id="89" name="그림 141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3840" y="5753100"/>
            <a:ext cx="344170" cy="3314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78800" y="-7556500"/>
            <a:ext cx="1906270" cy="17641570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700" y="2209800"/>
            <a:ext cx="15990570" cy="26670"/>
          </a:xfrm>
          <a:prstGeom prst="rect">
            <a:avLst/>
          </a:prstGeom>
          <a:noFill/>
        </p:spPr>
      </p:pic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770" cy="26670"/>
          </a:xfrm>
          <a:prstGeom prst="rect">
            <a:avLst/>
          </a:prstGeom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>
            <a:off x="3416300" y="660400"/>
            <a:ext cx="12681585" cy="1245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[모임] 모임 일정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1079500" y="533400"/>
            <a:ext cx="1906270" cy="1499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8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80">
                <a:solidFill>
                  <a:srgbClr val="4585FB"/>
                </a:solidFill>
                <a:latin typeface="Poppins ExtraLight" charset="0"/>
              </a:rPr>
              <a:t>3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sp>
        <p:nvSpPr>
          <p:cNvPr id="63" name="Rect 0"/>
          <p:cNvSpPr txBox="1">
            <a:spLocks/>
          </p:cNvSpPr>
          <p:nvPr/>
        </p:nvSpPr>
        <p:spPr>
          <a:xfrm>
            <a:off x="6858000" y="4000500"/>
            <a:ext cx="4572635" cy="5543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1" name="Rect 0"/>
          <p:cNvSpPr txBox="1">
            <a:spLocks/>
          </p:cNvSpPr>
          <p:nvPr/>
        </p:nvSpPr>
        <p:spPr>
          <a:xfrm>
            <a:off x="1282700" y="3406140"/>
            <a:ext cx="6465570" cy="4965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01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일정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sp>
        <p:nvSpPr>
          <p:cNvPr id="84" name="Rect 0"/>
          <p:cNvSpPr txBox="1">
            <a:spLocks/>
          </p:cNvSpPr>
          <p:nvPr/>
        </p:nvSpPr>
        <p:spPr>
          <a:xfrm>
            <a:off x="1282700" y="3949700"/>
            <a:ext cx="6528435" cy="92392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모임장과 매니저는 일정을 등록할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모임의 멤버들은 등록된 일정에 참석여부를 투표할 수 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5" name="Rect 0"/>
          <p:cNvSpPr txBox="1">
            <a:spLocks/>
          </p:cNvSpPr>
          <p:nvPr/>
        </p:nvSpPr>
        <p:spPr>
          <a:xfrm>
            <a:off x="1075055" y="7031355"/>
            <a:ext cx="6875780" cy="64706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6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94200" y="-464820"/>
            <a:ext cx="575945" cy="7568565"/>
          </a:xfrm>
          <a:prstGeom prst="rect">
            <a:avLst/>
          </a:prstGeom>
          <a:noFill/>
        </p:spPr>
      </p:pic>
      <p:pic>
        <p:nvPicPr>
          <p:cNvPr id="88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42740" y="1378585"/>
            <a:ext cx="1020445" cy="7560945"/>
          </a:xfrm>
          <a:prstGeom prst="rect">
            <a:avLst/>
          </a:prstGeom>
          <a:noFill/>
        </p:spPr>
      </p:pic>
      <p:pic>
        <p:nvPicPr>
          <p:cNvPr id="89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0940" y="3975100"/>
            <a:ext cx="344170" cy="331470"/>
          </a:xfrm>
          <a:prstGeom prst="rect">
            <a:avLst/>
          </a:prstGeom>
          <a:noFill/>
        </p:spPr>
      </p:pic>
      <p:pic>
        <p:nvPicPr>
          <p:cNvPr id="90" name="그림 14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00" y="2749550"/>
            <a:ext cx="7404735" cy="5144135"/>
          </a:xfrm>
          <a:prstGeom prst="rect">
            <a:avLst/>
          </a:prstGeom>
          <a:noFill/>
        </p:spPr>
      </p:pic>
      <p:sp>
        <p:nvSpPr>
          <p:cNvPr id="92" name="텍스트 상자 154"/>
          <p:cNvSpPr txBox="1">
            <a:spLocks/>
          </p:cNvSpPr>
          <p:nvPr/>
        </p:nvSpPr>
        <p:spPr>
          <a:xfrm>
            <a:off x="1290320" y="6743700"/>
            <a:ext cx="6466205" cy="4972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 dirty="0">
                <a:solidFill>
                  <a:srgbClr val="4585FB"/>
                </a:solidFill>
                <a:latin typeface="Pretendard Medium" charset="0"/>
              </a:rPr>
              <a:t>0</a:t>
            </a:r>
            <a:r>
              <a:rPr lang="ko-KR" sz="2800" b="0" i="0" strike="noStrike" dirty="0">
                <a:solidFill>
                  <a:srgbClr val="4585FB"/>
                </a:solidFill>
                <a:latin typeface="Pretendard Medium" charset="0"/>
              </a:rPr>
              <a:t>2</a:t>
            </a:r>
            <a:r>
              <a:rPr lang="en-US" sz="2800" b="0" i="0" strike="noStrike" dirty="0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 dirty="0" err="1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 dirty="0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 dirty="0">
                <a:solidFill>
                  <a:srgbClr val="4585FB"/>
                </a:solidFill>
                <a:latin typeface="Pretendard Medium" charset="0"/>
              </a:rPr>
              <a:t>일정 삭제</a:t>
            </a:r>
            <a:endParaRPr lang="ko-KR" altLang="en-US" sz="2800" b="0" i="0" strike="noStrike" dirty="0">
              <a:solidFill>
                <a:srgbClr val="4585FB"/>
              </a:solidFill>
              <a:latin typeface="Pretendard Medium" charset="0"/>
            </a:endParaRPr>
          </a:p>
        </p:txBody>
      </p:sp>
      <p:cxnSp>
        <p:nvCxnSpPr>
          <p:cNvPr id="93" name="도형 155"/>
          <p:cNvCxnSpPr/>
          <p:nvPr/>
        </p:nvCxnSpPr>
        <p:spPr>
          <a:xfrm>
            <a:off x="1402080" y="7323455"/>
            <a:ext cx="6592570" cy="1270"/>
          </a:xfrm>
          <a:prstGeom prst="line">
            <a:avLst/>
          </a:prstGeom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텍스트 상자 159"/>
          <p:cNvSpPr txBox="1">
            <a:spLocks/>
          </p:cNvSpPr>
          <p:nvPr/>
        </p:nvSpPr>
        <p:spPr>
          <a:xfrm>
            <a:off x="1282700" y="7505700"/>
            <a:ext cx="6770370" cy="147828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등록된 일정의 만료는 MYSQL 프로시저를 사용했습니다.</a:t>
            </a:r>
            <a:r>
              <a:rPr lang="en-US" altLang="ko-KR" sz="1800" dirty="0">
                <a:latin typeface="맑은 고딕" charset="0"/>
                <a:ea typeface="맑은 고딕" charset="0"/>
              </a:rPr>
              <a:t> </a:t>
            </a:r>
            <a:r>
              <a:rPr lang="ko-KR" sz="1800" dirty="0">
                <a:latin typeface="맑은 고딕" charset="0"/>
                <a:ea typeface="맑은 고딕" charset="0"/>
              </a:rPr>
              <a:t>1분마다 데이터베이스의 일정테이블을 확인하고 현재시간과 비교하여 일정을 삭제합니다.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프로시저를 사용하여 반복적인 쿼리를 서버에서 이미 컴파일 되어 있어 성능 향상을 기대할 수 있습니다.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95" name="그림 17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441825" y="2975609"/>
            <a:ext cx="576580" cy="7569200"/>
          </a:xfrm>
          <a:prstGeom prst="rect">
            <a:avLst/>
          </a:prstGeom>
          <a:noFill/>
        </p:spPr>
      </p:pic>
      <p:pic>
        <p:nvPicPr>
          <p:cNvPr id="96" name="그림 17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250055" y="4962525"/>
            <a:ext cx="1021080" cy="7561580"/>
          </a:xfrm>
          <a:prstGeom prst="rect">
            <a:avLst/>
          </a:prstGeom>
          <a:noFill/>
        </p:spPr>
      </p:pic>
      <p:pic>
        <p:nvPicPr>
          <p:cNvPr id="97" name="그림 17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" y="6422390"/>
            <a:ext cx="610235" cy="6102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78800" y="-7556500"/>
            <a:ext cx="1906270" cy="17641570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700" y="2209800"/>
            <a:ext cx="15990570" cy="26670"/>
          </a:xfrm>
          <a:prstGeom prst="rect">
            <a:avLst/>
          </a:prstGeom>
          <a:noFill/>
        </p:spPr>
      </p:pic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770" cy="26670"/>
          </a:xfrm>
          <a:prstGeom prst="rect">
            <a:avLst/>
          </a:prstGeom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>
            <a:off x="3416300" y="660400"/>
            <a:ext cx="12681585" cy="1245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[모임] 모임 채팅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1079500" y="533400"/>
            <a:ext cx="1906270" cy="1499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8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80">
                <a:solidFill>
                  <a:srgbClr val="4585FB"/>
                </a:solidFill>
                <a:latin typeface="Poppins ExtraLight" charset="0"/>
              </a:rPr>
              <a:t>3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sp>
        <p:nvSpPr>
          <p:cNvPr id="63" name="Rect 0"/>
          <p:cNvSpPr txBox="1">
            <a:spLocks/>
          </p:cNvSpPr>
          <p:nvPr/>
        </p:nvSpPr>
        <p:spPr>
          <a:xfrm>
            <a:off x="6858000" y="4000500"/>
            <a:ext cx="4572635" cy="5543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1" name="Rect 0"/>
          <p:cNvSpPr txBox="1">
            <a:spLocks/>
          </p:cNvSpPr>
          <p:nvPr/>
        </p:nvSpPr>
        <p:spPr>
          <a:xfrm>
            <a:off x="1600200" y="3914140"/>
            <a:ext cx="6465570" cy="4965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01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채팅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sp>
        <p:nvSpPr>
          <p:cNvPr id="82" name="Rect 0"/>
          <p:cNvSpPr txBox="1">
            <a:spLocks/>
          </p:cNvSpPr>
          <p:nvPr/>
        </p:nvSpPr>
        <p:spPr>
          <a:xfrm>
            <a:off x="1595755" y="6678295"/>
            <a:ext cx="6465570" cy="4965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2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채팅방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sp>
        <p:nvSpPr>
          <p:cNvPr id="84" name="Rect 0"/>
          <p:cNvSpPr txBox="1">
            <a:spLocks/>
          </p:cNvSpPr>
          <p:nvPr/>
        </p:nvSpPr>
        <p:spPr>
          <a:xfrm>
            <a:off x="1600200" y="4406900"/>
            <a:ext cx="7074535" cy="203136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Socket을 사용하여 서버가 실시간으로 다른 클라이언트에게 메시지 객체를 전달합니다.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텍스트와 이미지 전송이 가능하며 보낸시간을 기준으로 메시지의 마지막에 메시지를 서버로 전송한 시간이 렌더링되며 각 날짜별로 메시지를 확인할 수 있습니다.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채팅방 사용자의 프로필사진과 닉네임을 렌더링합니다.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5" name="Rect 0"/>
          <p:cNvSpPr txBox="1">
            <a:spLocks/>
          </p:cNvSpPr>
          <p:nvPr/>
        </p:nvSpPr>
        <p:spPr>
          <a:xfrm>
            <a:off x="1595755" y="7209155"/>
            <a:ext cx="6875780" cy="120078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각각의 모임마다 채팅방이 존재하고 채팅방은 모임의 No값을 기준으로 채팅방을 형성합니다.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다른 그룹에는 메시지가 전달되지 않도록 io.to(그룹명).emit(message)로 메시지를 전달 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6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7555" y="263525"/>
            <a:ext cx="1016635" cy="7568565"/>
          </a:xfrm>
          <a:prstGeom prst="rect">
            <a:avLst/>
          </a:prstGeom>
          <a:noFill/>
        </p:spPr>
      </p:pic>
      <p:pic>
        <p:nvPicPr>
          <p:cNvPr id="87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20" y="6329680"/>
            <a:ext cx="6388735" cy="26035"/>
          </a:xfrm>
          <a:prstGeom prst="rect">
            <a:avLst/>
          </a:prstGeom>
          <a:noFill/>
        </p:spPr>
      </p:pic>
      <p:pic>
        <p:nvPicPr>
          <p:cNvPr id="88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24070" y="4570730"/>
            <a:ext cx="1017270" cy="7580630"/>
          </a:xfrm>
          <a:prstGeom prst="rect">
            <a:avLst/>
          </a:prstGeom>
          <a:noFill/>
        </p:spPr>
      </p:pic>
      <p:pic>
        <p:nvPicPr>
          <p:cNvPr id="89" name="Picture 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3896340" y="6045200"/>
            <a:ext cx="344170" cy="331470"/>
          </a:xfrm>
          <a:prstGeom prst="rect">
            <a:avLst/>
          </a:prstGeom>
          <a:noFill/>
        </p:spPr>
      </p:pic>
      <p:pic>
        <p:nvPicPr>
          <p:cNvPr id="90" name="그림 16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374900"/>
            <a:ext cx="4966335" cy="3556635"/>
          </a:xfrm>
          <a:prstGeom prst="rect">
            <a:avLst/>
          </a:prstGeom>
          <a:noFill/>
        </p:spPr>
      </p:pic>
      <p:pic>
        <p:nvPicPr>
          <p:cNvPr id="91" name="그림 16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6489700"/>
            <a:ext cx="5004435" cy="3645535"/>
          </a:xfrm>
          <a:prstGeom prst="rect">
            <a:avLst/>
          </a:prstGeom>
          <a:noFill/>
        </p:spPr>
      </p:pic>
      <p:pic>
        <p:nvPicPr>
          <p:cNvPr id="92" name="그림 170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600" y="5854700"/>
            <a:ext cx="686435" cy="8388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18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620125" y="6455410"/>
            <a:ext cx="1032510" cy="3133090"/>
          </a:xfrm>
          <a:prstGeom prst="rect">
            <a:avLst/>
          </a:prstGeom>
          <a:noFill/>
        </p:spPr>
      </p:pic>
      <p:pic>
        <p:nvPicPr>
          <p:cNvPr id="23" name="그림 18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4512925" y="6403975"/>
            <a:ext cx="1017270" cy="3081020"/>
          </a:xfrm>
          <a:prstGeom prst="rect">
            <a:avLst/>
          </a:prstGeom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78800" y="-7556500"/>
            <a:ext cx="1906270" cy="17641570"/>
          </a:xfrm>
          <a:prstGeom prst="rect">
            <a:avLst/>
          </a:prstGeom>
          <a:noFill/>
        </p:spPr>
      </p:pic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300" y="2209800"/>
            <a:ext cx="15990570" cy="26670"/>
          </a:xfrm>
          <a:prstGeom prst="rect">
            <a:avLst/>
          </a:prstGeom>
          <a:noFill/>
        </p:spPr>
      </p:pic>
      <p:sp>
        <p:nvSpPr>
          <p:cNvPr id="9" name="Rect 0"/>
          <p:cNvSpPr txBox="1">
            <a:spLocks/>
          </p:cNvSpPr>
          <p:nvPr/>
        </p:nvSpPr>
        <p:spPr>
          <a:xfrm>
            <a:off x="1694180" y="6807200"/>
            <a:ext cx="4446270" cy="4965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  <a:ea typeface="Calibri" charset="0"/>
              </a:rPr>
              <a:t>팀장</a:t>
            </a:r>
            <a:r>
              <a:rPr sz="2800" b="0" i="0" strike="noStrike">
                <a:solidFill>
                  <a:srgbClr val="4585FB"/>
                </a:solidFill>
                <a:latin typeface="Pretendard Medium" charset="0"/>
                <a:ea typeface="Calibri" charset="0"/>
              </a:rPr>
              <a:t> </a:t>
            </a:r>
            <a:r>
              <a:rPr sz="2800" b="0" i="0" strike="noStrike">
                <a:solidFill>
                  <a:srgbClr val="4585FB"/>
                </a:solidFill>
                <a:latin typeface="Calibri" charset="0"/>
                <a:ea typeface="Pretendard Medium" charset="0"/>
              </a:rPr>
              <a:t>ㅣ</a:t>
            </a:r>
            <a:r>
              <a:rPr sz="2800" b="0" i="0" strike="noStrike">
                <a:solidFill>
                  <a:srgbClr val="4585FB"/>
                </a:solidFill>
                <a:latin typeface="Pretendard Medium" charset="0"/>
                <a:ea typeface="Calibri" charset="0"/>
              </a:rPr>
              <a:t> </a:t>
            </a:r>
            <a:r>
              <a:rPr sz="2800" b="1" i="0" strike="noStrike">
                <a:solidFill>
                  <a:srgbClr val="2B88F1"/>
                </a:solidFill>
                <a:latin typeface="Pretendard Medium" charset="0"/>
                <a:ea typeface="Calibri" charset="0"/>
              </a:rPr>
              <a:t>신동희</a:t>
            </a:r>
            <a:endParaRPr lang="ko-KR" altLang="en-US" sz="2800" b="1" i="0" strike="noStrike">
              <a:solidFill>
                <a:srgbClr val="4585FB"/>
              </a:solidFill>
              <a:latin typeface="Pretendard Medium" charset="0"/>
              <a:ea typeface="Calibri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7810500" y="6807200"/>
            <a:ext cx="4446270" cy="4965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  <a:ea typeface="Calibri" charset="0"/>
              </a:rPr>
              <a:t>팀원</a:t>
            </a:r>
            <a:r>
              <a:rPr sz="2800" b="0" i="0" strike="noStrike">
                <a:solidFill>
                  <a:srgbClr val="4585FB"/>
                </a:solidFill>
                <a:latin typeface="Pretendard Medium" charset="0"/>
                <a:ea typeface="Calibri" charset="0"/>
              </a:rPr>
              <a:t> </a:t>
            </a:r>
            <a:r>
              <a:rPr sz="2800" b="0" i="0" strike="noStrike">
                <a:solidFill>
                  <a:srgbClr val="4585FB"/>
                </a:solidFill>
                <a:latin typeface="Calibri" charset="0"/>
                <a:ea typeface="Pretendard Medium" charset="0"/>
              </a:rPr>
              <a:t>ㅣ</a:t>
            </a:r>
            <a:r>
              <a:rPr sz="2800" b="0" i="0" strike="noStrike">
                <a:solidFill>
                  <a:srgbClr val="4585FB"/>
                </a:solidFill>
                <a:latin typeface="Pretendard Medium" charset="0"/>
                <a:ea typeface="Calibri" charset="0"/>
              </a:rPr>
              <a:t> </a:t>
            </a:r>
            <a:r>
              <a:rPr lang="ko-KR" sz="2800" b="1" i="0" strike="noStrike">
                <a:solidFill>
                  <a:srgbClr val="4585FB"/>
                </a:solidFill>
                <a:latin typeface="Pretendard Medium" charset="0"/>
                <a:ea typeface="Calibri" charset="0"/>
              </a:rPr>
              <a:t>이규선</a:t>
            </a:r>
            <a:endParaRPr lang="ko-KR" altLang="en-US" sz="2800" b="0" i="0" strike="noStrike">
              <a:solidFill>
                <a:srgbClr val="4585FB"/>
              </a:solidFill>
              <a:latin typeface="Calibri" charset="0"/>
              <a:ea typeface="Pretendard Medium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13611225" y="8077200"/>
            <a:ext cx="2820670" cy="11703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2200" b="1" i="0" strike="noStrike" dirty="0" err="1">
                <a:solidFill>
                  <a:srgbClr val="2B88F1"/>
                </a:solidFill>
                <a:latin typeface="Calibri" charset="0"/>
                <a:ea typeface="Pretendard Light" charset="0"/>
              </a:rPr>
              <a:t>User</a:t>
            </a:r>
            <a:endParaRPr lang="ko-KR" altLang="en-US" sz="2200" b="1" i="0" strike="noStrike" dirty="0">
              <a:solidFill>
                <a:srgbClr val="2B88F1"/>
              </a:solidFill>
              <a:latin typeface="Calibri" charset="0"/>
              <a:ea typeface="Pretendard Light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6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인증</a:t>
            </a:r>
            <a:r>
              <a:rPr lang="ko-KR" sz="18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  </a:t>
            </a:r>
            <a:r>
              <a:rPr lang="ko-KR" sz="14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- </a:t>
            </a:r>
            <a:r>
              <a:rPr lang="ko-KR" sz="1400" b="0" i="0" strike="noStrike" dirty="0" err="1">
                <a:solidFill>
                  <a:srgbClr val="2B88F1"/>
                </a:solidFill>
                <a:latin typeface="Calibri" charset="0"/>
                <a:ea typeface="Pretendard Light" charset="0"/>
              </a:rPr>
              <a:t>Local</a:t>
            </a:r>
            <a:r>
              <a:rPr lang="ko-KR" sz="14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 </a:t>
            </a:r>
            <a:r>
              <a:rPr lang="ko-KR" sz="1400" b="0" i="0" strike="noStrike" dirty="0" err="1">
                <a:solidFill>
                  <a:srgbClr val="2B88F1"/>
                </a:solidFill>
                <a:latin typeface="Calibri" charset="0"/>
                <a:ea typeface="Pretendard Light" charset="0"/>
              </a:rPr>
              <a:t>login</a:t>
            </a:r>
            <a:r>
              <a:rPr lang="ko-KR" sz="14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      - </a:t>
            </a:r>
            <a:r>
              <a:rPr lang="ko-KR" sz="1400" b="0" i="0" strike="noStrike" dirty="0" err="1">
                <a:solidFill>
                  <a:srgbClr val="2B88F1"/>
                </a:solidFill>
                <a:latin typeface="Calibri" charset="0"/>
                <a:ea typeface="Pretendard Light" charset="0"/>
              </a:rPr>
              <a:t>Social</a:t>
            </a:r>
            <a:r>
              <a:rPr lang="ko-KR" sz="14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 </a:t>
            </a:r>
            <a:r>
              <a:rPr lang="ko-KR" sz="1400" b="0" i="0" strike="noStrike" dirty="0" err="1">
                <a:solidFill>
                  <a:srgbClr val="2B88F1"/>
                </a:solidFill>
                <a:latin typeface="Calibri" charset="0"/>
                <a:ea typeface="Pretendard Light" charset="0"/>
              </a:rPr>
              <a:t>Login</a:t>
            </a:r>
            <a:endParaRPr lang="ko-KR" altLang="en-US" sz="1400" b="0" i="0" strike="noStrike" dirty="0">
              <a:solidFill>
                <a:srgbClr val="2B88F1"/>
              </a:solidFill>
              <a:latin typeface="Calibri" charset="0"/>
              <a:ea typeface="Pretendard Light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4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            - QR </a:t>
            </a:r>
            <a:r>
              <a:rPr lang="ko-KR" sz="1400" b="0" i="0" strike="noStrike" dirty="0" err="1">
                <a:solidFill>
                  <a:srgbClr val="2B88F1"/>
                </a:solidFill>
                <a:latin typeface="Calibri" charset="0"/>
                <a:ea typeface="Pretendard Light" charset="0"/>
              </a:rPr>
              <a:t>Login</a:t>
            </a:r>
            <a:r>
              <a:rPr lang="ko-KR" sz="14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 </a:t>
            </a:r>
            <a:endParaRPr lang="ko-KR" altLang="en-US" sz="1400" b="0" i="0" strike="noStrike" dirty="0">
              <a:solidFill>
                <a:srgbClr val="2B88F1"/>
              </a:solidFill>
              <a:latin typeface="Calibri" charset="0"/>
              <a:ea typeface="Pretendard Light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4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 </a:t>
            </a:r>
            <a:endParaRPr lang="ko-KR" altLang="en-US" sz="1400" b="0" i="0" strike="noStrike" dirty="0">
              <a:solidFill>
                <a:srgbClr val="2B88F1"/>
              </a:solidFill>
              <a:latin typeface="Calibri" charset="0"/>
              <a:ea typeface="Pretendard Light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6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결제</a:t>
            </a:r>
            <a:r>
              <a:rPr lang="ko-KR" sz="1600" b="1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   </a:t>
            </a:r>
            <a:r>
              <a:rPr lang="ko-KR" sz="16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- </a:t>
            </a:r>
            <a:r>
              <a:rPr lang="ko-KR" sz="14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구독 결제 시스템</a:t>
            </a:r>
            <a:endParaRPr lang="en-US" altLang="ko-KR" sz="1400" b="0" i="0" strike="noStrike" dirty="0">
              <a:solidFill>
                <a:srgbClr val="2B88F1"/>
              </a:solidFill>
              <a:latin typeface="Calibri" charset="0"/>
              <a:ea typeface="Pretendard Light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4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 </a:t>
            </a:r>
            <a:r>
              <a:rPr lang="ko-KR" altLang="en-US" sz="16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로그</a:t>
            </a:r>
            <a:r>
              <a:rPr lang="ko-KR" altLang="en-US" sz="14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 </a:t>
            </a:r>
            <a:r>
              <a:rPr lang="en-US" altLang="ko-KR" sz="1400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   - Spring. Node</a:t>
            </a: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4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 </a:t>
            </a:r>
            <a:r>
              <a:rPr lang="ko-KR" altLang="en-US" sz="16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배포 </a:t>
            </a:r>
            <a:r>
              <a:rPr lang="en-US" altLang="ko-KR" sz="1600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   </a:t>
            </a:r>
            <a:r>
              <a:rPr lang="en-US" altLang="ko-KR" sz="1400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- Docker</a:t>
            </a:r>
            <a:endParaRPr lang="ko-KR" altLang="en-US" sz="1400" b="0" i="0" strike="noStrike" dirty="0">
              <a:solidFill>
                <a:srgbClr val="2B88F1"/>
              </a:solidFill>
              <a:latin typeface="Calibri" charset="0"/>
              <a:ea typeface="Pretendard Light" charset="0"/>
            </a:endParaRPr>
          </a:p>
          <a:p>
            <a:pPr marL="254000" indent="-254000" algn="just" defTabSz="914400" rtl="0" eaLnBrk="1" latinLnBrk="0" hangingPunct="1">
              <a:buFont typeface="Wingdings"/>
              <a:buChar char="§"/>
            </a:pPr>
            <a:endParaRPr lang="ko-KR" altLang="en-US" sz="2200" b="0" i="0" strike="noStrike" dirty="0">
              <a:solidFill>
                <a:srgbClr val="2A2A2A"/>
              </a:solidFill>
              <a:latin typeface="Pretendard Light" charset="0"/>
              <a:ea typeface="Calibri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13652500" y="6807200"/>
            <a:ext cx="4446270" cy="4965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 defTabSz="914400" rtl="0" eaLnBrk="1" latinLnBrk="0" hangingPunct="1">
              <a:buFontTx/>
              <a:buNone/>
            </a:pPr>
            <a:r>
              <a:rPr sz="2800" b="0" i="0" strike="noStrike">
                <a:solidFill>
                  <a:srgbClr val="4585FB"/>
                </a:solidFill>
                <a:latin typeface="Pretendard Medium" charset="0"/>
                <a:ea typeface="Calibri" charset="0"/>
              </a:rPr>
              <a:t>팀원 </a:t>
            </a:r>
            <a:r>
              <a:rPr sz="2800" b="0" i="0" strike="noStrike">
                <a:solidFill>
                  <a:srgbClr val="4585FB"/>
                </a:solidFill>
                <a:latin typeface="Calibri" charset="0"/>
                <a:ea typeface="Pretendard Medium" charset="0"/>
              </a:rPr>
              <a:t>ㅣ</a:t>
            </a:r>
            <a:r>
              <a:rPr sz="2800" b="0" i="0" strike="noStrike">
                <a:solidFill>
                  <a:srgbClr val="4585FB"/>
                </a:solidFill>
                <a:latin typeface="Pretendard Medium" charset="0"/>
                <a:ea typeface="Calibri" charset="0"/>
              </a:rPr>
              <a:t> </a:t>
            </a:r>
            <a:r>
              <a:rPr sz="2800" b="1" i="0" strike="noStrike">
                <a:solidFill>
                  <a:srgbClr val="4585FB"/>
                </a:solidFill>
                <a:latin typeface="Pretendard Medium" charset="0"/>
                <a:ea typeface="Calibri" charset="0"/>
              </a:rPr>
              <a:t>권익현</a:t>
            </a:r>
            <a:endParaRPr lang="ko-KR" altLang="en-US" sz="2800" b="0" i="0" strike="noStrike">
              <a:solidFill>
                <a:srgbClr val="4585FB"/>
              </a:solidFill>
              <a:latin typeface="Calibri" charset="0"/>
              <a:ea typeface="Pretendard Medium" charset="0"/>
            </a:endParaRPr>
          </a:p>
        </p:txBody>
      </p:sp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770" cy="26670"/>
          </a:xfrm>
          <a:prstGeom prst="rect">
            <a:avLst/>
          </a:prstGeom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>
            <a:off x="3416300" y="660400"/>
            <a:ext cx="11659235" cy="1245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latin typeface="Calibri" charset="0"/>
                <a:ea typeface="Pretendard Bold" charset="0"/>
              </a:rPr>
              <a:t>팀 구성도 &amp; 구성원 역할</a:t>
            </a:r>
            <a:endParaRPr lang="ko-KR" altLang="en-US" sz="7000" b="0" i="0" strike="noStrike">
              <a:solidFill>
                <a:srgbClr val="4585FB"/>
              </a:solidFill>
              <a:latin typeface="Calibri" charset="0"/>
              <a:ea typeface="Pretendard 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1079500" y="533400"/>
            <a:ext cx="1906270" cy="1499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8500" b="0" i="0" strike="noStrike" spc="-480">
                <a:solidFill>
                  <a:srgbClr val="4585FB"/>
                </a:solidFill>
                <a:latin typeface="Poppins ExtraLight" charset="0"/>
                <a:ea typeface="Calibri" charset="0"/>
              </a:rPr>
              <a:t>01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  <a:ea typeface="Calibri" charset="0"/>
            </a:endParaRPr>
          </a:p>
        </p:txBody>
      </p:sp>
      <p:sp>
        <p:nvSpPr>
          <p:cNvPr id="20" name="도형 175"/>
          <p:cNvSpPr>
            <a:spLocks/>
          </p:cNvSpPr>
          <p:nvPr/>
        </p:nvSpPr>
        <p:spPr>
          <a:xfrm>
            <a:off x="3200400" y="3901440"/>
            <a:ext cx="11887835" cy="2385695"/>
          </a:xfrm>
          <a:custGeom>
            <a:avLst/>
            <a:gdLst>
              <a:gd name="TX0" fmla="*/ 0 w 10796955"/>
              <a:gd name="TY0" fmla="*/ 1277834 h 1277835"/>
              <a:gd name="TX1" fmla="*/ 5462954 w 10796955"/>
              <a:gd name="TY1" fmla="*/ 18 h 1277835"/>
              <a:gd name="TX2" fmla="*/ 10796954 w 10796955"/>
              <a:gd name="TY2" fmla="*/ 1277833 h 127783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</a:cxnLst>
            <a:rect l="l" t="t" r="r" b="b"/>
            <a:pathLst>
              <a:path w="10796955" h="1277835">
                <a:moveTo>
                  <a:pt x="0" y="1277834"/>
                </a:moveTo>
                <a:cubicBezTo>
                  <a:pt x="1856154" y="648695"/>
                  <a:pt x="3653693" y="-3890"/>
                  <a:pt x="5462954" y="18"/>
                </a:cubicBezTo>
                <a:cubicBezTo>
                  <a:pt x="7272215" y="3926"/>
                  <a:pt x="9820031" y="898787"/>
                  <a:pt x="10796954" y="1277833"/>
                </a:cubicBezTo>
              </a:path>
            </a:pathLst>
          </a:custGeom>
          <a:noFill/>
          <a:ln cap="flat" cmpd="sng">
            <a:solidFill>
              <a:schemeClr val="tx2">
                <a:lumMod val="20000"/>
                <a:lumOff val="80000"/>
                <a:alpha val="100000"/>
              </a:schemeClr>
            </a:solidFill>
            <a:prstDash val="sysDash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  <a:sym typeface="맑은 고딕" charset="0"/>
            </a:endParaRPr>
          </a:p>
        </p:txBody>
      </p:sp>
      <p:pic>
        <p:nvPicPr>
          <p:cNvPr id="19" name="그림 17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5" y="2628900"/>
            <a:ext cx="5039360" cy="3162935"/>
          </a:xfrm>
          <a:prstGeom prst="rect">
            <a:avLst/>
          </a:prstGeom>
          <a:noFill/>
        </p:spPr>
      </p:pic>
      <p:cxnSp>
        <p:nvCxnSpPr>
          <p:cNvPr id="21" name="도형 176"/>
          <p:cNvCxnSpPr>
            <a:stCxn id="19" idx="2"/>
          </p:cNvCxnSpPr>
          <p:nvPr/>
        </p:nvCxnSpPr>
        <p:spPr>
          <a:xfrm flipH="1">
            <a:off x="9131300" y="5791200"/>
            <a:ext cx="8255" cy="889635"/>
          </a:xfrm>
          <a:prstGeom prst="line">
            <a:avLst/>
          </a:prstGeom>
          <a:ln w="9525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상자 183"/>
          <p:cNvSpPr txBox="1">
            <a:spLocks/>
          </p:cNvSpPr>
          <p:nvPr/>
        </p:nvSpPr>
        <p:spPr>
          <a:xfrm>
            <a:off x="7666355" y="7818755"/>
            <a:ext cx="2926715" cy="11703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2200" b="1" i="0" strike="noStrike" dirty="0" err="1">
                <a:solidFill>
                  <a:srgbClr val="2B88F1"/>
                </a:solidFill>
                <a:latin typeface="Calibri" charset="0"/>
                <a:ea typeface="Pretendard Light" charset="0"/>
              </a:rPr>
              <a:t>User</a:t>
            </a:r>
            <a:endParaRPr lang="ko-KR" altLang="en-US" sz="2200" b="1" i="0" strike="noStrike" dirty="0">
              <a:solidFill>
                <a:srgbClr val="2B88F1"/>
              </a:solidFill>
              <a:latin typeface="Calibri" charset="0"/>
              <a:ea typeface="Pretendard Light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8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모임</a:t>
            </a:r>
            <a:r>
              <a:rPr lang="ko-KR" sz="14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    - 생성과 참여     - 모임관리</a:t>
            </a:r>
            <a:endParaRPr lang="ko-KR" altLang="en-US" sz="1400" b="0" i="0" strike="noStrike" dirty="0">
              <a:solidFill>
                <a:srgbClr val="2B88F1"/>
              </a:solidFill>
              <a:latin typeface="Calibri" charset="0"/>
              <a:ea typeface="Pretendard Light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4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              - 게시판 기능     - 실시간 채팅             </a:t>
            </a:r>
            <a:endParaRPr lang="ko-KR" altLang="en-US" sz="1400" b="0" i="0" strike="noStrike" dirty="0">
              <a:solidFill>
                <a:srgbClr val="2B88F1"/>
              </a:solidFill>
              <a:latin typeface="Calibri" charset="0"/>
              <a:ea typeface="Pretendard Light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4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              - 멤버관리         </a:t>
            </a:r>
            <a:endParaRPr lang="ko-KR" altLang="en-US" sz="1400" b="0" i="0" strike="noStrike" dirty="0">
              <a:solidFill>
                <a:srgbClr val="2B88F1"/>
              </a:solidFill>
              <a:latin typeface="Calibri" charset="0"/>
              <a:ea typeface="Pretendard Light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4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              - </a:t>
            </a:r>
            <a:r>
              <a:rPr lang="ko-KR" sz="1400" b="0" i="0" strike="noStrike" dirty="0" err="1">
                <a:solidFill>
                  <a:srgbClr val="2B88F1"/>
                </a:solidFill>
                <a:latin typeface="Calibri" charset="0"/>
                <a:ea typeface="Pretendard Light" charset="0"/>
              </a:rPr>
              <a:t>UX기반</a:t>
            </a:r>
            <a:r>
              <a:rPr lang="ko-KR" sz="1400" b="0" i="0" strike="noStrike" dirty="0">
                <a:solidFill>
                  <a:srgbClr val="2B88F1"/>
                </a:solidFill>
                <a:latin typeface="Calibri" charset="0"/>
                <a:ea typeface="Pretendard Light" charset="0"/>
              </a:rPr>
              <a:t> 추천 시스템</a:t>
            </a:r>
            <a:endParaRPr lang="ko-KR" altLang="en-US" sz="1400" b="0" i="0" strike="noStrike" dirty="0">
              <a:solidFill>
                <a:srgbClr val="2B88F1"/>
              </a:solidFill>
              <a:latin typeface="Calibri" charset="0"/>
              <a:ea typeface="Pretendard Light" charset="0"/>
            </a:endParaRPr>
          </a:p>
          <a:p>
            <a:pPr marL="254000" indent="-254000" algn="just" defTabSz="914400" rtl="0" eaLnBrk="1" latinLnBrk="0" hangingPunct="1">
              <a:buFont typeface="Wingdings"/>
              <a:buChar char="§"/>
            </a:pPr>
            <a:endParaRPr lang="ko-KR" altLang="en-US" sz="2200" b="0" i="0" strike="noStrike" dirty="0">
              <a:solidFill>
                <a:srgbClr val="2A2A2A"/>
              </a:solidFill>
              <a:latin typeface="Pretendard Light" charset="0"/>
              <a:ea typeface="Calibri" charset="0"/>
            </a:endParaRPr>
          </a:p>
        </p:txBody>
      </p:sp>
      <p:pic>
        <p:nvPicPr>
          <p:cNvPr id="25" name="그림 18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464435" y="6407785"/>
            <a:ext cx="1017270" cy="3081020"/>
          </a:xfrm>
          <a:prstGeom prst="rect">
            <a:avLst/>
          </a:prstGeom>
          <a:noFill/>
        </p:spPr>
      </p:pic>
      <p:sp>
        <p:nvSpPr>
          <p:cNvPr id="27" name="텍스트 상자 188"/>
          <p:cNvSpPr txBox="1">
            <a:spLocks/>
          </p:cNvSpPr>
          <p:nvPr/>
        </p:nvSpPr>
        <p:spPr>
          <a:xfrm>
            <a:off x="1560830" y="8536305"/>
            <a:ext cx="2697480" cy="11703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2200" b="1" i="0" strike="noStrike">
                <a:solidFill>
                  <a:srgbClr val="2B88F1"/>
                </a:solidFill>
                <a:latin typeface="Calibri" charset="0"/>
                <a:ea typeface="Pretendard Light" charset="0"/>
              </a:rPr>
              <a:t>Admin</a:t>
            </a:r>
            <a:endParaRPr lang="ko-KR" altLang="en-US" sz="2200" b="1" i="0" strike="noStrike">
              <a:solidFill>
                <a:srgbClr val="2B88F1"/>
              </a:solidFill>
              <a:latin typeface="Calibri" charset="0"/>
              <a:ea typeface="Pretendard Light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600" b="0" i="0" strike="noStrike">
                <a:solidFill>
                  <a:srgbClr val="2B88F1"/>
                </a:solidFill>
                <a:latin typeface="Calibri" charset="0"/>
                <a:ea typeface="Pretendard Light" charset="0"/>
              </a:rPr>
              <a:t>멤버</a:t>
            </a:r>
            <a:r>
              <a:rPr lang="ko-KR" sz="1800" b="0" i="0" strike="noStrike">
                <a:solidFill>
                  <a:srgbClr val="2B88F1"/>
                </a:solidFill>
                <a:latin typeface="Calibri" charset="0"/>
                <a:ea typeface="Pretendard Light" charset="0"/>
              </a:rPr>
              <a:t>    - </a:t>
            </a:r>
            <a:r>
              <a:rPr lang="ko-KR" sz="1400" b="0" i="0" strike="noStrike">
                <a:solidFill>
                  <a:srgbClr val="2B88F1"/>
                </a:solidFill>
                <a:latin typeface="Calibri" charset="0"/>
                <a:ea typeface="Pretendard Light" charset="0"/>
              </a:rPr>
              <a:t>관리자,유저 </a:t>
            </a:r>
            <a:r>
              <a:rPr lang="ko-KR" sz="1800" b="0" i="0" strike="noStrike">
                <a:solidFill>
                  <a:srgbClr val="2B88F1"/>
                </a:solidFill>
                <a:latin typeface="Calibri" charset="0"/>
                <a:ea typeface="Pretendard Light" charset="0"/>
              </a:rPr>
              <a:t> </a:t>
            </a:r>
            <a:endParaRPr lang="ko-KR" altLang="en-US" sz="1800" b="0" i="0" strike="noStrike">
              <a:solidFill>
                <a:srgbClr val="2B88F1"/>
              </a:solidFill>
              <a:latin typeface="Calibri" charset="0"/>
              <a:ea typeface="Pretendard Light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800" b="0" i="0" strike="noStrike">
                <a:solidFill>
                  <a:srgbClr val="2B88F1"/>
                </a:solidFill>
                <a:latin typeface="Calibri" charset="0"/>
                <a:ea typeface="Pretendard Light" charset="0"/>
              </a:rPr>
              <a:t>           - </a:t>
            </a:r>
            <a:r>
              <a:rPr lang="ko-KR" sz="1400" b="0" i="0" strike="noStrike">
                <a:solidFill>
                  <a:srgbClr val="2B88F1"/>
                </a:solidFill>
                <a:latin typeface="Calibri" charset="0"/>
                <a:ea typeface="Pretendard Light" charset="0"/>
              </a:rPr>
              <a:t>유저 관리</a:t>
            </a:r>
            <a:endParaRPr lang="ko-KR" altLang="en-US" sz="1800" b="0" i="0" strike="noStrike">
              <a:solidFill>
                <a:srgbClr val="2B88F1"/>
              </a:solidFill>
              <a:latin typeface="Calibri" charset="0"/>
              <a:ea typeface="Pretendard Light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600" b="0" i="0" strike="noStrike">
                <a:solidFill>
                  <a:srgbClr val="2B88F1"/>
                </a:solidFill>
                <a:latin typeface="Calibri" charset="0"/>
                <a:ea typeface="Pretendard Light" charset="0"/>
              </a:rPr>
              <a:t>모임</a:t>
            </a:r>
            <a:r>
              <a:rPr lang="ko-KR" sz="1800" b="0" i="0" strike="noStrike">
                <a:solidFill>
                  <a:srgbClr val="2B88F1"/>
                </a:solidFill>
                <a:latin typeface="Calibri" charset="0"/>
                <a:ea typeface="Pretendard Light" charset="0"/>
              </a:rPr>
              <a:t>    - </a:t>
            </a:r>
            <a:r>
              <a:rPr lang="ko-KR" sz="1400" b="0" i="0" strike="noStrike">
                <a:solidFill>
                  <a:srgbClr val="2B88F1"/>
                </a:solidFill>
                <a:latin typeface="Calibri" charset="0"/>
                <a:ea typeface="Pretendard Light" charset="0"/>
              </a:rPr>
              <a:t>모임방 관리</a:t>
            </a:r>
            <a:endParaRPr lang="ko-KR" altLang="en-US" sz="1800" b="0" i="0" strike="noStrike">
              <a:solidFill>
                <a:srgbClr val="2B88F1"/>
              </a:solidFill>
              <a:latin typeface="Calibri" charset="0"/>
              <a:ea typeface="Pretendard Light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600" b="0" i="0" strike="noStrike">
                <a:solidFill>
                  <a:srgbClr val="2B88F1"/>
                </a:solidFill>
                <a:latin typeface="Calibri" charset="0"/>
                <a:ea typeface="Pretendard Light" charset="0"/>
              </a:rPr>
              <a:t>광고</a:t>
            </a:r>
            <a:r>
              <a:rPr lang="ko-KR" sz="1800" b="0" i="0" strike="noStrike">
                <a:solidFill>
                  <a:srgbClr val="2B88F1"/>
                </a:solidFill>
                <a:latin typeface="Calibri" charset="0"/>
                <a:ea typeface="Pretendard Light" charset="0"/>
              </a:rPr>
              <a:t>    - </a:t>
            </a:r>
            <a:r>
              <a:rPr lang="ko-KR" sz="1400" b="0" i="0" strike="noStrike">
                <a:solidFill>
                  <a:srgbClr val="2B88F1"/>
                </a:solidFill>
                <a:latin typeface="Calibri" charset="0"/>
                <a:ea typeface="Pretendard Light" charset="0"/>
              </a:rPr>
              <a:t>광고등록, 관리</a:t>
            </a:r>
            <a:endParaRPr lang="ko-KR" altLang="en-US" sz="1400" b="0" i="0" strike="noStrike">
              <a:solidFill>
                <a:srgbClr val="2B88F1"/>
              </a:solidFill>
              <a:latin typeface="Calibri" charset="0"/>
              <a:ea typeface="Pretendard Light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600" b="0" i="0" strike="noStrike">
                <a:solidFill>
                  <a:srgbClr val="2B88F1"/>
                </a:solidFill>
                <a:latin typeface="Calibri" charset="0"/>
                <a:ea typeface="Pretendard Light" charset="0"/>
              </a:rPr>
              <a:t>통계    - </a:t>
            </a:r>
            <a:r>
              <a:rPr lang="ko-KR" sz="1400" b="0" i="0" strike="noStrike">
                <a:solidFill>
                  <a:srgbClr val="2B88F1"/>
                </a:solidFill>
                <a:latin typeface="Calibri" charset="0"/>
                <a:ea typeface="Pretendard Light" charset="0"/>
              </a:rPr>
              <a:t>멤버   매출   모임</a:t>
            </a:r>
            <a:endParaRPr lang="ko-KR" altLang="en-US" sz="1600" b="0" i="0" strike="noStrike">
              <a:solidFill>
                <a:srgbClr val="2B88F1"/>
              </a:solidFill>
              <a:latin typeface="Calibri" charset="0"/>
              <a:ea typeface="Pretendard Light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600" b="0" i="0" strike="noStrike">
                <a:solidFill>
                  <a:srgbClr val="2B88F1"/>
                </a:solidFill>
                <a:latin typeface="Calibri" charset="0"/>
                <a:ea typeface="Pretendard Light" charset="0"/>
              </a:rPr>
              <a:t>             </a:t>
            </a:r>
            <a:endParaRPr lang="ko-KR" altLang="en-US" sz="1600" b="0" i="0" strike="noStrike">
              <a:solidFill>
                <a:srgbClr val="2B88F1"/>
              </a:solidFill>
              <a:latin typeface="Calibri" charset="0"/>
              <a:ea typeface="Pretendard Light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600" b="0" i="0" strike="noStrike">
                <a:solidFill>
                  <a:srgbClr val="2B88F1"/>
                </a:solidFill>
                <a:latin typeface="Calibri" charset="0"/>
                <a:ea typeface="Pretendard Light" charset="0"/>
              </a:rPr>
              <a:t>          </a:t>
            </a:r>
            <a:endParaRPr lang="ko-KR" altLang="en-US" sz="1600" b="0" i="0" strike="noStrike">
              <a:solidFill>
                <a:srgbClr val="2B88F1"/>
              </a:solidFill>
              <a:latin typeface="Calibri" charset="0"/>
              <a:ea typeface="Pretendard Light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800" b="0" i="0" strike="noStrike">
              <a:solidFill>
                <a:srgbClr val="2B88F1"/>
              </a:solidFill>
              <a:latin typeface="Calibri" charset="0"/>
              <a:ea typeface="Pretendard Light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800" b="0" i="0" strike="noStrike">
              <a:solidFill>
                <a:srgbClr val="2B88F1"/>
              </a:solidFill>
              <a:latin typeface="Calibri" charset="0"/>
              <a:ea typeface="Pretendard Light" charset="0"/>
            </a:endParaRPr>
          </a:p>
          <a:p>
            <a:pPr marL="254000" indent="-254000" algn="just" defTabSz="914400" rtl="0" eaLnBrk="1" latinLnBrk="0" hangingPunct="1">
              <a:buFont typeface="Wingdings"/>
              <a:buChar char="§"/>
            </a:pPr>
            <a:endParaRPr lang="ko-KR" altLang="en-US" sz="2200" b="0" i="0" strike="noStrike">
              <a:solidFill>
                <a:srgbClr val="2A2A2A"/>
              </a:solidFill>
              <a:latin typeface="Pretendard Light" charset="0"/>
              <a:ea typeface="Calibri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440555" y="1628775"/>
            <a:ext cx="1017270" cy="7569200"/>
          </a:xfrm>
          <a:prstGeom prst="rect">
            <a:avLst/>
          </a:prstGeom>
          <a:noFill/>
        </p:spPr>
      </p:pic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78800" y="-7556500"/>
            <a:ext cx="1906905" cy="17642205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700" y="2209800"/>
            <a:ext cx="15991205" cy="27305"/>
          </a:xfrm>
          <a:prstGeom prst="rect">
            <a:avLst/>
          </a:prstGeom>
          <a:noFill/>
        </p:spPr>
      </p:pic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1405" cy="27305"/>
          </a:xfrm>
          <a:prstGeom prst="rect">
            <a:avLst/>
          </a:prstGeom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>
            <a:off x="3416300" y="660400"/>
            <a:ext cx="12682220" cy="12465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[모임] 모임 채팅(2)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1079500" y="533400"/>
            <a:ext cx="1906905" cy="15005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7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70">
                <a:solidFill>
                  <a:srgbClr val="4585FB"/>
                </a:solidFill>
                <a:latin typeface="Poppins ExtraLight" charset="0"/>
              </a:rPr>
              <a:t>3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sp>
        <p:nvSpPr>
          <p:cNvPr id="63" name="Rect 0"/>
          <p:cNvSpPr txBox="1">
            <a:spLocks/>
          </p:cNvSpPr>
          <p:nvPr/>
        </p:nvSpPr>
        <p:spPr>
          <a:xfrm>
            <a:off x="6858000" y="4000500"/>
            <a:ext cx="4573270" cy="55499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just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1" name="Rect 0"/>
          <p:cNvSpPr txBox="1">
            <a:spLocks/>
          </p:cNvSpPr>
          <p:nvPr/>
        </p:nvSpPr>
        <p:spPr>
          <a:xfrm>
            <a:off x="1568450" y="5501640"/>
            <a:ext cx="6466205" cy="4972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01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채팅 이미지파일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sp>
        <p:nvSpPr>
          <p:cNvPr id="84" name="Rect 0"/>
          <p:cNvSpPr txBox="1">
            <a:spLocks/>
          </p:cNvSpPr>
          <p:nvPr/>
        </p:nvSpPr>
        <p:spPr>
          <a:xfrm>
            <a:off x="1488539" y="6105525"/>
            <a:ext cx="7075170" cy="17545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각 모임에 등록된 이미지를 클릭하면 </a:t>
            </a:r>
            <a:r>
              <a:rPr lang="ko-KR" sz="1800" dirty="0" err="1">
                <a:latin typeface="맑은 고딕" charset="0"/>
                <a:ea typeface="맑은 고딕" charset="0"/>
              </a:rPr>
              <a:t>모달창을</a:t>
            </a:r>
            <a:r>
              <a:rPr lang="ko-KR" sz="1800" dirty="0">
                <a:latin typeface="맑은 고딕" charset="0"/>
                <a:ea typeface="맑은 고딕" charset="0"/>
              </a:rPr>
              <a:t> 통해 확대된 이미지가 표시됩니다.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각 이미지에는 인덱스가 부여되어 있으며, 이전 및 이후 이미지를 확인할 수 있도록 버튼을 통해 탐색 기능을 제공합니다. </a:t>
            </a:r>
            <a:r>
              <a:rPr lang="ko-KR" sz="1800" dirty="0" err="1">
                <a:latin typeface="맑은 고딕" charset="0"/>
                <a:ea typeface="맑은 고딕" charset="0"/>
              </a:rPr>
              <a:t>이를통해</a:t>
            </a:r>
            <a:r>
              <a:rPr lang="ko-KR" sz="1800" dirty="0">
                <a:latin typeface="맑은 고딕" charset="0"/>
                <a:ea typeface="맑은 고딕" charset="0"/>
              </a:rPr>
              <a:t> 채팅방에 등록된 여러 이미지를 편리하게 확인할 수 있습니다.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8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400697" y="3667125"/>
            <a:ext cx="1017905" cy="7581265"/>
          </a:xfrm>
          <a:prstGeom prst="rect">
            <a:avLst/>
          </a:prstGeom>
          <a:noFill/>
        </p:spPr>
      </p:pic>
      <p:pic>
        <p:nvPicPr>
          <p:cNvPr id="89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3991590" y="6013450"/>
            <a:ext cx="344805" cy="332105"/>
          </a:xfrm>
          <a:prstGeom prst="rect">
            <a:avLst/>
          </a:prstGeom>
          <a:noFill/>
        </p:spPr>
      </p:pic>
      <p:pic>
        <p:nvPicPr>
          <p:cNvPr id="92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600" y="5854700"/>
            <a:ext cx="687070" cy="839470"/>
          </a:xfrm>
          <a:prstGeom prst="rect">
            <a:avLst/>
          </a:prstGeom>
          <a:noFill/>
        </p:spPr>
      </p:pic>
      <p:pic>
        <p:nvPicPr>
          <p:cNvPr id="93" name="그림 17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725" y="2540000"/>
            <a:ext cx="4232910" cy="3239135"/>
          </a:xfrm>
          <a:prstGeom prst="rect">
            <a:avLst/>
          </a:prstGeom>
          <a:noFill/>
        </p:spPr>
      </p:pic>
      <p:pic>
        <p:nvPicPr>
          <p:cNvPr id="94" name="그림 17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725" y="6524625"/>
            <a:ext cx="4248785" cy="33820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66100" y="-7543800"/>
            <a:ext cx="1906270" cy="17641570"/>
          </a:xfrm>
          <a:prstGeom prst="rect">
            <a:avLst/>
          </a:prstGeom>
          <a:noFill/>
        </p:spPr>
      </p:pic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2209800"/>
            <a:ext cx="15989935" cy="26035"/>
          </a:xfrm>
          <a:prstGeom prst="rect">
            <a:avLst/>
          </a:prstGeom>
          <a:noFill/>
        </p:spPr>
      </p:pic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2338" y="6252308"/>
            <a:ext cx="6337935" cy="2603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1092200" y="7327900"/>
            <a:ext cx="4433570" cy="16649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254000" indent="-254000">
              <a:lnSpc>
                <a:spcPct val="114539"/>
              </a:lnSpc>
              <a:buFont typeface="Wingdings"/>
              <a:buChar char=""/>
            </a:pPr>
            <a:r>
              <a:rPr lang="ko-KR" sz="1800" b="0" i="0" strike="noStrike" dirty="0">
                <a:solidFill>
                  <a:srgbClr val="2A2A2A"/>
                </a:solidFill>
                <a:latin typeface="Pretendard Light" charset="0"/>
              </a:rPr>
              <a:t>모임에 참여중인 멤버</a:t>
            </a:r>
            <a:r>
              <a:rPr lang="ko-KR" altLang="en-US" sz="1800" b="0" i="0" strike="noStrike" dirty="0">
                <a:solidFill>
                  <a:srgbClr val="2A2A2A"/>
                </a:solidFill>
                <a:latin typeface="Pretendard Light" charset="0"/>
              </a:rPr>
              <a:t>의</a:t>
            </a:r>
            <a:r>
              <a:rPr lang="ko-KR" sz="1800" b="0" i="0" strike="noStrike" dirty="0">
                <a:solidFill>
                  <a:srgbClr val="2A2A2A"/>
                </a:solidFill>
                <a:latin typeface="Pretendard Light" charset="0"/>
              </a:rPr>
              <a:t> 승인이 이루어 집니다.</a:t>
            </a:r>
            <a:endParaRPr lang="ko-KR" altLang="en-US" sz="1800" b="0" i="0" strike="noStrike" dirty="0">
              <a:solidFill>
                <a:srgbClr val="2A2A2A"/>
              </a:solidFill>
              <a:latin typeface="Pretendard Light" charset="0"/>
            </a:endParaRPr>
          </a:p>
          <a:p>
            <a:pPr marL="254000" indent="-254000">
              <a:lnSpc>
                <a:spcPct val="114539"/>
              </a:lnSpc>
              <a:buFont typeface="Wingdings"/>
              <a:buChar char=""/>
            </a:pPr>
            <a:r>
              <a:rPr lang="ko-KR" sz="1800" b="0" i="0" strike="noStrike" dirty="0">
                <a:solidFill>
                  <a:srgbClr val="2A2A2A"/>
                </a:solidFill>
                <a:latin typeface="Pretendard Light" charset="0"/>
              </a:rPr>
              <a:t>등급관리</a:t>
            </a:r>
            <a:r>
              <a:rPr lang="ko-KR" altLang="en-US" dirty="0">
                <a:solidFill>
                  <a:srgbClr val="2A2A2A"/>
                </a:solidFill>
                <a:latin typeface="Pretendard Light" charset="0"/>
              </a:rPr>
              <a:t> 및 </a:t>
            </a:r>
            <a:r>
              <a:rPr lang="ko-KR" altLang="en-US" dirty="0" err="1">
                <a:solidFill>
                  <a:srgbClr val="2A2A2A"/>
                </a:solidFill>
                <a:latin typeface="Pretendard Light" charset="0"/>
              </a:rPr>
              <a:t>강퇴는</a:t>
            </a:r>
            <a:r>
              <a:rPr lang="ko-KR" sz="1800" b="0" i="0" strike="noStrike" dirty="0">
                <a:solidFill>
                  <a:srgbClr val="2A2A2A"/>
                </a:solidFill>
                <a:latin typeface="Pretendard Light" charset="0"/>
              </a:rPr>
              <a:t> 모임장에게는 렌더링 되지만 일반회원에게는 렌더링 되지 않습니다.</a:t>
            </a:r>
            <a:endParaRPr lang="ko-KR" altLang="en-US" sz="1800" b="0" i="0" strike="noStrike" dirty="0">
              <a:solidFill>
                <a:srgbClr val="2A2A2A"/>
              </a:solidFill>
              <a:latin typeface="Pretendard Light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092200" y="6819900"/>
            <a:ext cx="4446270" cy="4965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01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멤버관리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6925310" y="7886700"/>
            <a:ext cx="4391024" cy="132334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254000" indent="-254000">
              <a:lnSpc>
                <a:spcPct val="114539"/>
              </a:lnSpc>
              <a:buFont typeface="Wingdings"/>
              <a:buChar char=""/>
            </a:pPr>
            <a:r>
              <a:rPr lang="ko-KR" sz="1800" b="0" i="0" strike="noStrike" dirty="0">
                <a:solidFill>
                  <a:srgbClr val="2A2A2A"/>
                </a:solidFill>
                <a:latin typeface="Pretendard Light" charset="0"/>
              </a:rPr>
              <a:t>등급관리를 누르게 되면 모임장은 모임 멤버의 등급을 간부와 일반으로 수정할 수 있습니다.</a:t>
            </a:r>
            <a:endParaRPr lang="ko-KR" altLang="en-US" sz="1800" b="0" i="0" strike="noStrike" dirty="0">
              <a:solidFill>
                <a:srgbClr val="2A2A2A"/>
              </a:solidFill>
              <a:latin typeface="Pretendard Light" charset="0"/>
            </a:endParaRPr>
          </a:p>
          <a:p>
            <a:pPr marL="254000" indent="-254000">
              <a:lnSpc>
                <a:spcPct val="114539"/>
              </a:lnSpc>
              <a:buFont typeface="Wingdings"/>
              <a:buChar char=""/>
            </a:pPr>
            <a:r>
              <a:rPr lang="ko-KR" sz="1800" b="0" i="0" strike="noStrike" dirty="0">
                <a:solidFill>
                  <a:srgbClr val="2A2A2A"/>
                </a:solidFill>
                <a:latin typeface="Pretendard Light" charset="0"/>
              </a:rPr>
              <a:t>모임장만 등급관리가 가능하며 매니저에게는 </a:t>
            </a:r>
            <a:r>
              <a:rPr lang="ko-KR" sz="1800" b="0" i="0" strike="noStrike" dirty="0" err="1">
                <a:solidFill>
                  <a:srgbClr val="2A2A2A"/>
                </a:solidFill>
                <a:latin typeface="Pretendard Light" charset="0"/>
              </a:rPr>
              <a:t>강퇴기능만</a:t>
            </a:r>
            <a:r>
              <a:rPr lang="ko-KR" sz="1800" b="0" i="0" strike="noStrike" dirty="0">
                <a:solidFill>
                  <a:srgbClr val="2A2A2A"/>
                </a:solidFill>
                <a:latin typeface="Pretendard Light" charset="0"/>
              </a:rPr>
              <a:t> </a:t>
            </a:r>
            <a:r>
              <a:rPr lang="ko-KR" sz="1800" b="0" i="0" strike="noStrike" dirty="0" err="1">
                <a:solidFill>
                  <a:srgbClr val="2A2A2A"/>
                </a:solidFill>
                <a:latin typeface="Pretendard Light" charset="0"/>
              </a:rPr>
              <a:t>렌더링되고</a:t>
            </a:r>
            <a:r>
              <a:rPr lang="ko-KR" sz="1800" b="0" i="0" strike="noStrike" dirty="0">
                <a:solidFill>
                  <a:srgbClr val="2A2A2A"/>
                </a:solidFill>
                <a:latin typeface="Pretendard Light" charset="0"/>
              </a:rPr>
              <a:t> 등급 관리는 보이지 않습니다.</a:t>
            </a:r>
            <a:endParaRPr lang="ko-KR" altLang="en-US" sz="1800" b="0" i="0" strike="noStrike" dirty="0">
              <a:solidFill>
                <a:srgbClr val="2A2A2A"/>
              </a:solidFill>
              <a:latin typeface="Pretendard Light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6921500" y="6832600"/>
            <a:ext cx="4446270" cy="4965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02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권한수정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18684" y="6261100"/>
            <a:ext cx="6337935" cy="26035"/>
          </a:xfrm>
          <a:prstGeom prst="rect">
            <a:avLst/>
          </a:prstGeom>
          <a:noFill/>
        </p:spPr>
      </p:pic>
      <p:sp>
        <p:nvSpPr>
          <p:cNvPr id="14" name="Rect 0"/>
          <p:cNvSpPr txBox="1">
            <a:spLocks/>
          </p:cNvSpPr>
          <p:nvPr/>
        </p:nvSpPr>
        <p:spPr>
          <a:xfrm>
            <a:off x="12738100" y="7048500"/>
            <a:ext cx="4408170" cy="19316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>
              <a:lnSpc>
                <a:spcPct val="114539"/>
              </a:lnSpc>
              <a:buFontTx/>
              <a:buNone/>
            </a:pPr>
            <a:r>
              <a:rPr lang="ko-KR" b="0" i="0" strike="noStrike" dirty="0">
                <a:solidFill>
                  <a:srgbClr val="2A2A2A"/>
                </a:solidFill>
                <a:latin typeface="Pretendard Light" charset="0"/>
              </a:rPr>
              <a:t>모임의 멤버를 퇴출할 수 있습니다.</a:t>
            </a:r>
            <a:endParaRPr lang="ko-KR" altLang="en-US" b="0" i="0" strike="noStrike" dirty="0">
              <a:solidFill>
                <a:srgbClr val="2A2A2A"/>
              </a:solidFill>
              <a:latin typeface="Pretendard Light" charset="0"/>
            </a:endParaRPr>
          </a:p>
          <a:p>
            <a:pPr marL="0" indent="0">
              <a:lnSpc>
                <a:spcPct val="114539"/>
              </a:lnSpc>
              <a:buFontTx/>
              <a:buNone/>
            </a:pPr>
            <a:r>
              <a:rPr lang="ko-KR" b="0" i="0" strike="noStrike" dirty="0">
                <a:solidFill>
                  <a:srgbClr val="2A2A2A"/>
                </a:solidFill>
                <a:latin typeface="Pretendard Light" charset="0"/>
              </a:rPr>
              <a:t>권한은 모임장과 매니저가 가능하며 일반회원한테는 렌더링 되지 않습니다. </a:t>
            </a:r>
            <a:r>
              <a:rPr lang="en-US" b="0" i="0" strike="noStrike" dirty="0">
                <a:solidFill>
                  <a:srgbClr val="2A2A2A"/>
                </a:solidFill>
                <a:latin typeface="Pretendard Light" charset="0"/>
              </a:rPr>
              <a:t> </a:t>
            </a:r>
            <a:endParaRPr lang="ko-KR" altLang="en-US" b="0" i="0" strike="noStrike" dirty="0">
              <a:solidFill>
                <a:srgbClr val="2A2A2A"/>
              </a:solidFill>
              <a:latin typeface="Pretendard Light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12725400" y="6819900"/>
            <a:ext cx="4446270" cy="4965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03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멤버탈퇴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135" cy="26035"/>
          </a:xfrm>
          <a:prstGeom prst="rect">
            <a:avLst/>
          </a:prstGeom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>
            <a:off x="3416300" y="660400"/>
            <a:ext cx="11428095" cy="1245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[모임] 멤버관리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1079500" y="533400"/>
            <a:ext cx="1905635" cy="14992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90">
                <a:solidFill>
                  <a:srgbClr val="4585FB"/>
                </a:solidFill>
                <a:latin typeface="Poppins ExtraLight" charset="0"/>
              </a:rPr>
              <a:t>03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pic>
        <p:nvPicPr>
          <p:cNvPr id="19" name="그림 16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3393440"/>
            <a:ext cx="4559935" cy="3122295"/>
          </a:xfrm>
          <a:prstGeom prst="rect">
            <a:avLst/>
          </a:prstGeom>
          <a:noFill/>
        </p:spPr>
      </p:pic>
      <p:pic>
        <p:nvPicPr>
          <p:cNvPr id="20" name="그림 16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945" y="3390900"/>
            <a:ext cx="4034790" cy="3124835"/>
          </a:xfrm>
          <a:prstGeom prst="rect">
            <a:avLst/>
          </a:prstGeom>
          <a:noFill/>
        </p:spPr>
      </p:pic>
      <p:pic>
        <p:nvPicPr>
          <p:cNvPr id="21" name="그림 16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810" y="3403600"/>
            <a:ext cx="4276725" cy="3112135"/>
          </a:xfrm>
          <a:prstGeom prst="rect">
            <a:avLst/>
          </a:prstGeom>
          <a:noFill/>
        </p:spPr>
      </p:pic>
      <p:pic>
        <p:nvPicPr>
          <p:cNvPr id="22" name="그림 165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120" y="4752340"/>
            <a:ext cx="334010" cy="331470"/>
          </a:xfrm>
          <a:prstGeom prst="rect">
            <a:avLst/>
          </a:prstGeom>
          <a:noFill/>
        </p:spPr>
      </p:pic>
      <p:pic>
        <p:nvPicPr>
          <p:cNvPr id="23" name="그림 166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575" y="4747895"/>
            <a:ext cx="334010" cy="3314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78555" y="-250825"/>
            <a:ext cx="1017270" cy="7569200"/>
          </a:xfrm>
          <a:prstGeom prst="rect">
            <a:avLst/>
          </a:prstGeom>
          <a:noFill/>
        </p:spPr>
      </p:pic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78800" y="-7556500"/>
            <a:ext cx="1906905" cy="17642205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700" y="2209800"/>
            <a:ext cx="15991205" cy="27305"/>
          </a:xfrm>
          <a:prstGeom prst="rect">
            <a:avLst/>
          </a:prstGeom>
          <a:noFill/>
        </p:spPr>
      </p:pic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1405" cy="27305"/>
          </a:xfrm>
          <a:prstGeom prst="rect">
            <a:avLst/>
          </a:prstGeom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>
            <a:off x="3416300" y="660400"/>
            <a:ext cx="13056235" cy="12465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[관리자] 멤버(Admin) 관리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1079500" y="533400"/>
            <a:ext cx="1906905" cy="15005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7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70">
                <a:solidFill>
                  <a:srgbClr val="4585FB"/>
                </a:solidFill>
                <a:latin typeface="Poppins ExtraLight" charset="0"/>
              </a:rPr>
              <a:t>4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sp>
        <p:nvSpPr>
          <p:cNvPr id="81" name="Rect 0"/>
          <p:cNvSpPr txBox="1">
            <a:spLocks/>
          </p:cNvSpPr>
          <p:nvPr/>
        </p:nvSpPr>
        <p:spPr>
          <a:xfrm>
            <a:off x="857250" y="3418840"/>
            <a:ext cx="6466205" cy="4972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01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관리자 목록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sp>
        <p:nvSpPr>
          <p:cNvPr id="84" name="Rect 0"/>
          <p:cNvSpPr txBox="1">
            <a:spLocks/>
          </p:cNvSpPr>
          <p:nvPr/>
        </p:nvSpPr>
        <p:spPr>
          <a:xfrm>
            <a:off x="866775" y="3908425"/>
            <a:ext cx="7075170" cy="230822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슈퍼관리자는 모든 관리자를 확인할 수 있고 수정, 삭제 할수 있습니다. 일반 관리자는 어드민메뉴에 대한 권한이 없습니다.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altLang="en-US" sz="1800">
                <a:latin typeface="맑은 고딕" charset="0"/>
                <a:ea typeface="맑은 고딕" charset="0"/>
              </a:rPr>
              <a:t>삭제뿐만이 아니라 비활성화 상태로 수정할 수 있으며 비활성화 된 일반관리자는 계정에 접속할 수 없습니다.</a:t>
            </a:r>
          </a:p>
          <a:p>
            <a:pPr marL="254000" indent="-254000" algn="l" hangingPunct="1"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altLang="en-US" sz="1800">
                <a:latin typeface="맑은 고딕" charset="0"/>
                <a:ea typeface="맑은 고딕" charset="0"/>
              </a:rPr>
              <a:t>현재 등록되어 있는 관리자의 상세 정보를 엑셀로 다운받아 확인할 수 있습니다.</a:t>
            </a:r>
          </a:p>
        </p:txBody>
      </p:sp>
      <p:pic>
        <p:nvPicPr>
          <p:cNvPr id="8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84270" y="4653280"/>
            <a:ext cx="1017905" cy="7581265"/>
          </a:xfrm>
          <a:prstGeom prst="rect">
            <a:avLst/>
          </a:prstGeom>
          <a:noFill/>
        </p:spPr>
      </p:pic>
      <p:pic>
        <p:nvPicPr>
          <p:cNvPr id="93" name="그림 17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330" y="2501900"/>
            <a:ext cx="7012305" cy="3937635"/>
          </a:xfrm>
          <a:prstGeom prst="rect">
            <a:avLst/>
          </a:prstGeom>
          <a:noFill/>
        </p:spPr>
      </p:pic>
      <p:pic>
        <p:nvPicPr>
          <p:cNvPr id="94" name="그림 17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370" y="7663180"/>
            <a:ext cx="7606665" cy="1443355"/>
          </a:xfrm>
          <a:prstGeom prst="rect">
            <a:avLst/>
          </a:prstGeom>
          <a:noFill/>
        </p:spPr>
      </p:pic>
      <p:pic>
        <p:nvPicPr>
          <p:cNvPr id="95" name="그림 179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720" y="6634480"/>
            <a:ext cx="6389370" cy="26670"/>
          </a:xfrm>
          <a:prstGeom prst="rect">
            <a:avLst/>
          </a:prstGeom>
          <a:noFill/>
        </p:spPr>
      </p:pic>
      <p:sp>
        <p:nvSpPr>
          <p:cNvPr id="96" name="텍스트 상자 180"/>
          <p:cNvSpPr txBox="1">
            <a:spLocks/>
          </p:cNvSpPr>
          <p:nvPr/>
        </p:nvSpPr>
        <p:spPr>
          <a:xfrm>
            <a:off x="865505" y="7211695"/>
            <a:ext cx="6466205" cy="4972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2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관리자 승인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sp>
        <p:nvSpPr>
          <p:cNvPr id="98" name="텍스트 상자 182"/>
          <p:cNvSpPr txBox="1">
            <a:spLocks/>
          </p:cNvSpPr>
          <p:nvPr/>
        </p:nvSpPr>
        <p:spPr>
          <a:xfrm>
            <a:off x="863600" y="7683500"/>
            <a:ext cx="6439535" cy="92392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관리자페이지는 로그인을 하지 않으면 접속할수 없으며 슈퍼관리자가 승인해 주어야 어드민계정을 사용할 수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99" name="도형 183"/>
          <p:cNvCxnSpPr>
            <a:stCxn id="88" idx="2"/>
          </p:cNvCxnSpPr>
          <p:nvPr/>
        </p:nvCxnSpPr>
        <p:spPr>
          <a:xfrm>
            <a:off x="7983855" y="8443595"/>
            <a:ext cx="1732280" cy="2540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도형 184"/>
          <p:cNvCxnSpPr/>
          <p:nvPr/>
        </p:nvCxnSpPr>
        <p:spPr>
          <a:xfrm>
            <a:off x="7954010" y="4730750"/>
            <a:ext cx="1724025" cy="698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텍스트 상자 188"/>
          <p:cNvSpPr txBox="1">
            <a:spLocks/>
          </p:cNvSpPr>
          <p:nvPr/>
        </p:nvSpPr>
        <p:spPr>
          <a:xfrm>
            <a:off x="15798800" y="2844800"/>
            <a:ext cx="1181735" cy="280035"/>
          </a:xfrm>
          <a:prstGeom prst="rect">
            <a:avLst/>
          </a:prstGeom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19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425700"/>
            <a:ext cx="8103235" cy="6713855"/>
          </a:xfrm>
          <a:prstGeom prst="rect">
            <a:avLst/>
          </a:prstGeom>
          <a:noFill/>
        </p:spPr>
      </p:pic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78800" y="-7556500"/>
            <a:ext cx="1906905" cy="17642205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700" y="2209800"/>
            <a:ext cx="15991205" cy="27305"/>
          </a:xfrm>
          <a:prstGeom prst="rect">
            <a:avLst/>
          </a:prstGeom>
          <a:noFill/>
        </p:spPr>
      </p:pic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292600" y="-457200"/>
            <a:ext cx="1017905" cy="7482205"/>
          </a:xfrm>
          <a:prstGeom prst="rect">
            <a:avLst/>
          </a:prstGeom>
          <a:noFill/>
        </p:spPr>
      </p:pic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292600" y="568960"/>
            <a:ext cx="1017905" cy="7482205"/>
          </a:xfrm>
          <a:prstGeom prst="rect">
            <a:avLst/>
          </a:prstGeom>
          <a:noFill/>
        </p:spPr>
      </p:pic>
      <p:sp>
        <p:nvSpPr>
          <p:cNvPr id="13" name="Rect 0"/>
          <p:cNvSpPr txBox="1">
            <a:spLocks/>
          </p:cNvSpPr>
          <p:nvPr/>
        </p:nvSpPr>
        <p:spPr>
          <a:xfrm>
            <a:off x="1574800" y="2961640"/>
            <a:ext cx="6466205" cy="4972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01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검색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1405" cy="27305"/>
          </a:xfrm>
          <a:prstGeom prst="rect">
            <a:avLst/>
          </a:prstGeom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>
            <a:off x="3416300" y="660400"/>
            <a:ext cx="12682220" cy="12465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[관리자] 멤버(User) 관리 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1079500" y="533400"/>
            <a:ext cx="1906905" cy="15005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7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70">
                <a:solidFill>
                  <a:srgbClr val="4585FB"/>
                </a:solidFill>
                <a:latin typeface="Poppins ExtraLight" charset="0"/>
              </a:rPr>
              <a:t>4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cxnSp>
        <p:nvCxnSpPr>
          <p:cNvPr id="35" name="Rect 0"/>
          <p:cNvCxnSpPr/>
          <p:nvPr/>
        </p:nvCxnSpPr>
        <p:spPr>
          <a:xfrm>
            <a:off x="8559800" y="4203700"/>
            <a:ext cx="3632835" cy="13335"/>
          </a:xfrm>
          <a:prstGeom prst="straightConnector1">
            <a:avLst/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288155" y="1878965"/>
            <a:ext cx="1017905" cy="7482205"/>
          </a:xfrm>
          <a:prstGeom prst="rect">
            <a:avLst/>
          </a:prstGeom>
          <a:noFill/>
        </p:spPr>
      </p:pic>
      <p:pic>
        <p:nvPicPr>
          <p:cNvPr id="37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17365" y="2934335"/>
            <a:ext cx="993140" cy="7468870"/>
          </a:xfrm>
          <a:prstGeom prst="rect">
            <a:avLst/>
          </a:prstGeom>
          <a:noFill/>
        </p:spPr>
      </p:pic>
      <p:sp>
        <p:nvSpPr>
          <p:cNvPr id="38" name="Rect 0"/>
          <p:cNvSpPr txBox="1">
            <a:spLocks/>
          </p:cNvSpPr>
          <p:nvPr/>
        </p:nvSpPr>
        <p:spPr>
          <a:xfrm>
            <a:off x="1570355" y="5258435"/>
            <a:ext cx="6466205" cy="4972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2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유저 모임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cxnSp>
        <p:nvCxnSpPr>
          <p:cNvPr id="39" name="Rect 0"/>
          <p:cNvCxnSpPr>
            <a:stCxn id="37" idx="2"/>
          </p:cNvCxnSpPr>
          <p:nvPr/>
        </p:nvCxnSpPr>
        <p:spPr>
          <a:xfrm>
            <a:off x="8548370" y="6668770"/>
            <a:ext cx="2310765" cy="12065"/>
          </a:xfrm>
          <a:prstGeom prst="straightConnector1">
            <a:avLst/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283710" y="4160520"/>
            <a:ext cx="1017905" cy="7482205"/>
          </a:xfrm>
          <a:prstGeom prst="rect">
            <a:avLst/>
          </a:prstGeom>
          <a:noFill/>
        </p:spPr>
      </p:pic>
      <p:pic>
        <p:nvPicPr>
          <p:cNvPr id="41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12920" y="5234940"/>
            <a:ext cx="993140" cy="7494270"/>
          </a:xfrm>
          <a:prstGeom prst="rect">
            <a:avLst/>
          </a:prstGeom>
          <a:noFill/>
        </p:spPr>
      </p:pic>
      <p:cxnSp>
        <p:nvCxnSpPr>
          <p:cNvPr id="42" name="Rect 0"/>
          <p:cNvCxnSpPr/>
          <p:nvPr/>
        </p:nvCxnSpPr>
        <p:spPr>
          <a:xfrm flipV="1">
            <a:off x="8569325" y="8267700"/>
            <a:ext cx="2277110" cy="16510"/>
          </a:xfrm>
          <a:prstGeom prst="straightConnector1">
            <a:avLst/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 0"/>
          <p:cNvSpPr txBox="1">
            <a:spLocks/>
          </p:cNvSpPr>
          <p:nvPr/>
        </p:nvSpPr>
        <p:spPr>
          <a:xfrm>
            <a:off x="1565910" y="7539990"/>
            <a:ext cx="6466205" cy="56896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3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유저 게시글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1630680" y="3459480"/>
            <a:ext cx="6752590" cy="3702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유저의 닉네임을 검색하여 유저 정보를 가져올 수 있습니다.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45" name="Rect 0"/>
          <p:cNvSpPr txBox="1">
            <a:spLocks/>
          </p:cNvSpPr>
          <p:nvPr/>
        </p:nvSpPr>
        <p:spPr>
          <a:xfrm>
            <a:off x="1569720" y="5869136"/>
            <a:ext cx="6965950" cy="92392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유저가 가입한 모임을 확인할 수 있습니다.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관리자의 권한으로 유저를 모임에서 탈퇴할 수 있습니다.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모임장이 탈퇴</a:t>
            </a:r>
            <a:r>
              <a:rPr lang="ko-KR" altLang="en-US" sz="1800" dirty="0">
                <a:latin typeface="맑은 고딕" charset="0"/>
                <a:ea typeface="맑은 고딕" charset="0"/>
              </a:rPr>
              <a:t>하</a:t>
            </a:r>
            <a:r>
              <a:rPr lang="ko-KR" sz="1800" dirty="0">
                <a:latin typeface="맑은 고딕" charset="0"/>
                <a:ea typeface="맑은 고딕" charset="0"/>
              </a:rPr>
              <a:t>면 모임은 해체됩니다.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46" name="Rect 0"/>
          <p:cNvSpPr txBox="1">
            <a:spLocks/>
          </p:cNvSpPr>
          <p:nvPr/>
        </p:nvSpPr>
        <p:spPr>
          <a:xfrm>
            <a:off x="1565275" y="8103235"/>
            <a:ext cx="6965950" cy="3702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사용자가 작성한 게시글을 삭제할 수 있습니다.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20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675" y="5969000"/>
            <a:ext cx="4607560" cy="3680460"/>
          </a:xfrm>
          <a:prstGeom prst="rect">
            <a:avLst/>
          </a:prstGeom>
          <a:noFill/>
        </p:spPr>
      </p:pic>
      <p:pic>
        <p:nvPicPr>
          <p:cNvPr id="86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427855" y="117475"/>
            <a:ext cx="1017270" cy="7569200"/>
          </a:xfrm>
          <a:prstGeom prst="rect">
            <a:avLst/>
          </a:prstGeom>
          <a:noFill/>
        </p:spPr>
      </p:pic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78800" y="-7556500"/>
            <a:ext cx="1906905" cy="17642205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700" y="2209800"/>
            <a:ext cx="15991205" cy="27305"/>
          </a:xfrm>
          <a:prstGeom prst="rect">
            <a:avLst/>
          </a:prstGeom>
          <a:noFill/>
        </p:spPr>
      </p:pic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1405" cy="27305"/>
          </a:xfrm>
          <a:prstGeom prst="rect">
            <a:avLst/>
          </a:prstGeom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>
            <a:off x="3416300" y="660400"/>
            <a:ext cx="13056235" cy="12465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[관리자] 멤버(User) 관리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1079500" y="533400"/>
            <a:ext cx="1906905" cy="15005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7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70">
                <a:solidFill>
                  <a:srgbClr val="4585FB"/>
                </a:solidFill>
                <a:latin typeface="Poppins ExtraLight" charset="0"/>
              </a:rPr>
              <a:t>4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sp>
        <p:nvSpPr>
          <p:cNvPr id="81" name="Rect 0"/>
          <p:cNvSpPr txBox="1">
            <a:spLocks/>
          </p:cNvSpPr>
          <p:nvPr/>
        </p:nvSpPr>
        <p:spPr>
          <a:xfrm>
            <a:off x="1720850" y="3761740"/>
            <a:ext cx="6466205" cy="4972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01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모임 리스트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sp>
        <p:nvSpPr>
          <p:cNvPr id="84" name="Rect 0"/>
          <p:cNvSpPr txBox="1">
            <a:spLocks/>
          </p:cNvSpPr>
          <p:nvPr/>
        </p:nvSpPr>
        <p:spPr>
          <a:xfrm>
            <a:off x="1730375" y="4314825"/>
            <a:ext cx="6868160" cy="203136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현재 운영하고 있는 모임들을 확인하고 엑셀로 다운받아 볼</a:t>
            </a:r>
            <a:r>
              <a:rPr lang="en-US" altLang="ko-KR" sz="1800" dirty="0">
                <a:latin typeface="맑은 고딕" charset="0"/>
                <a:ea typeface="맑은 고딕" charset="0"/>
              </a:rPr>
              <a:t> </a:t>
            </a:r>
            <a:r>
              <a:rPr lang="ko-KR" sz="1800" dirty="0">
                <a:latin typeface="맑은 고딕" charset="0"/>
                <a:ea typeface="맑은 고딕" charset="0"/>
              </a:rPr>
              <a:t>수 있습니다.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altLang="en-US" sz="1800" dirty="0">
                <a:latin typeface="맑은 고딕" charset="0"/>
                <a:ea typeface="맑은 고딕" charset="0"/>
              </a:rPr>
              <a:t>모임이름을 클릭하면 </a:t>
            </a:r>
            <a:r>
              <a:rPr lang="ko-KR" altLang="en-US" sz="1800" dirty="0" err="1">
                <a:latin typeface="맑은 고딕" charset="0"/>
                <a:ea typeface="맑은 고딕" charset="0"/>
              </a:rPr>
              <a:t>모임방</a:t>
            </a:r>
            <a:r>
              <a:rPr lang="ko-KR" altLang="en-US" sz="1800" dirty="0">
                <a:latin typeface="맑은 고딕" charset="0"/>
                <a:ea typeface="맑은 고딕" charset="0"/>
              </a:rPr>
              <a:t> 관리로 이동하여 모임의 상세정보를 확인할 수 있습니다</a:t>
            </a:r>
          </a:p>
          <a:p>
            <a:pPr marL="254000" indent="-254000" algn="l" hangingPunct="1">
              <a:buFont typeface="Wingdings"/>
              <a:buChar char=""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altLang="en-US" sz="1800" dirty="0">
                <a:latin typeface="맑은 고딕" charset="0"/>
                <a:ea typeface="맑은 고딕" charset="0"/>
              </a:rPr>
              <a:t>모임장을 클릭하면 모임장의 정보를 확인할 수 있습니다.</a:t>
            </a:r>
          </a:p>
        </p:txBody>
      </p:sp>
      <p:pic>
        <p:nvPicPr>
          <p:cNvPr id="88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433570" y="4526280"/>
            <a:ext cx="1017905" cy="7581265"/>
          </a:xfrm>
          <a:prstGeom prst="rect">
            <a:avLst/>
          </a:prstGeom>
          <a:noFill/>
        </p:spPr>
      </p:pic>
      <p:pic>
        <p:nvPicPr>
          <p:cNvPr id="95" name="Picture 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2420" y="6443980"/>
            <a:ext cx="6389370" cy="26670"/>
          </a:xfrm>
          <a:prstGeom prst="rect">
            <a:avLst/>
          </a:prstGeom>
          <a:noFill/>
        </p:spPr>
      </p:pic>
      <p:sp>
        <p:nvSpPr>
          <p:cNvPr id="96" name="Rect 0"/>
          <p:cNvSpPr txBox="1">
            <a:spLocks/>
          </p:cNvSpPr>
          <p:nvPr/>
        </p:nvSpPr>
        <p:spPr>
          <a:xfrm>
            <a:off x="1716405" y="6843395"/>
            <a:ext cx="6466205" cy="4972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2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모임 관리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sp>
        <p:nvSpPr>
          <p:cNvPr id="98" name="Rect 0"/>
          <p:cNvSpPr txBox="1">
            <a:spLocks/>
          </p:cNvSpPr>
          <p:nvPr/>
        </p:nvSpPr>
        <p:spPr>
          <a:xfrm>
            <a:off x="1727200" y="7391400"/>
            <a:ext cx="6439535" cy="120078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모임의 정보를 확인할 수 있고 모임을 비활성화할 수 있습니다.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비활성화된 모임은 정지상태가 되고 더 이상 유저들에게 모임서비스를 제공하지 않습니다.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102" name="그림 19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260" y="2514600"/>
            <a:ext cx="5795645" cy="3156585"/>
          </a:xfrm>
          <a:prstGeom prst="rect">
            <a:avLst/>
          </a:prstGeom>
          <a:noFill/>
        </p:spPr>
      </p:pic>
      <p:sp>
        <p:nvSpPr>
          <p:cNvPr id="103" name="텍스트 상자 193"/>
          <p:cNvSpPr txBox="1">
            <a:spLocks/>
          </p:cNvSpPr>
          <p:nvPr/>
        </p:nvSpPr>
        <p:spPr>
          <a:xfrm>
            <a:off x="11391900" y="3199130"/>
            <a:ext cx="415925" cy="187960"/>
          </a:xfrm>
          <a:prstGeom prst="rect">
            <a:avLst/>
          </a:prstGeom>
          <a:noFill/>
          <a:ln w="28575" cap="flat" cmpd="sng">
            <a:solidFill>
              <a:srgbClr val="FC6600">
                <a:alpha val="100000"/>
              </a:srgbClr>
            </a:solidFill>
            <a:prstDash val="solid"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6" name="도형 203"/>
          <p:cNvCxnSpPr>
            <a:stCxn id="103" idx="2"/>
          </p:cNvCxnSpPr>
          <p:nvPr/>
        </p:nvCxnSpPr>
        <p:spPr>
          <a:xfrm flipH="1">
            <a:off x="11595100" y="3386455"/>
            <a:ext cx="5080" cy="3192780"/>
          </a:xfrm>
          <a:prstGeom prst="line">
            <a:avLst/>
          </a:prstGeom>
          <a:ln w="9525" cap="flat" cmpd="sng">
            <a:solidFill>
              <a:srgbClr val="FC66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도형 205"/>
          <p:cNvCxnSpPr/>
          <p:nvPr/>
        </p:nvCxnSpPr>
        <p:spPr>
          <a:xfrm>
            <a:off x="11592560" y="6576060"/>
            <a:ext cx="1133475" cy="635"/>
          </a:xfrm>
          <a:prstGeom prst="straightConnector1">
            <a:avLst/>
          </a:prstGeom>
          <a:ln w="9525" cap="flat" cmpd="sng">
            <a:solidFill>
              <a:srgbClr val="FC66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66100" y="-7543800"/>
            <a:ext cx="1906270" cy="17641570"/>
          </a:xfrm>
          <a:prstGeom prst="rect">
            <a:avLst/>
          </a:prstGeom>
          <a:noFill/>
        </p:spPr>
      </p:pic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300" y="2209800"/>
            <a:ext cx="15990570" cy="26670"/>
          </a:xfrm>
          <a:prstGeom prst="rect">
            <a:avLst/>
          </a:prstGeom>
          <a:noFill/>
        </p:spPr>
      </p:pic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060700" y="6261100"/>
            <a:ext cx="6338570" cy="26670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1130300" y="7607300"/>
            <a:ext cx="4573270" cy="11950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254000" indent="-254000" algn="just">
              <a:lnSpc>
                <a:spcPct val="114539"/>
              </a:lnSpc>
              <a:buFont typeface="Wingdings"/>
              <a:buChar char=""/>
            </a:pPr>
            <a:r>
              <a:rPr lang="ko-KR"/>
              <a:t>현재 운영중인 모임에 대한 통계입니다.</a:t>
            </a:r>
            <a:endParaRPr lang="ko-KR" altLang="en-US"/>
          </a:p>
          <a:p>
            <a:pPr marL="254000" indent="-254000" algn="just">
              <a:lnSpc>
                <a:spcPct val="114539"/>
              </a:lnSpc>
              <a:buFont typeface="Wingdings"/>
              <a:buChar char=""/>
            </a:pPr>
            <a:r>
              <a:rPr lang="ko-KR"/>
              <a:t>모임을 카테고리별과 분기별로 그룹생성을 확인할 수 있습니다.</a:t>
            </a:r>
            <a:endParaRPr lang="ko-KR" altLang="en-US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130300" y="6845300"/>
            <a:ext cx="4446270" cy="4965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01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모임 통계 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6760210" y="7607300"/>
            <a:ext cx="4251960" cy="167894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254000" indent="-254000" algn="just">
              <a:lnSpc>
                <a:spcPct val="114539"/>
              </a:lnSpc>
              <a:buFont typeface="Wingdings"/>
              <a:buChar char=""/>
            </a:pPr>
            <a:r>
              <a:rPr lang="ko-KR" dirty="0"/>
              <a:t>서비스를 운영하면서 총매출과 분기별 매출을 확인할 수 있습니다. </a:t>
            </a:r>
            <a:endParaRPr lang="ko-KR" altLang="en-US" dirty="0"/>
          </a:p>
          <a:p>
            <a:pPr marL="254000" indent="-254000" algn="just">
              <a:lnSpc>
                <a:spcPct val="114539"/>
              </a:lnSpc>
              <a:buFont typeface="Wingdings"/>
              <a:buChar char=""/>
            </a:pPr>
            <a:r>
              <a:rPr lang="ko-KR" dirty="0"/>
              <a:t>전년 대비 증감률 또한 확인할 수 있습니다.</a:t>
            </a:r>
            <a:endParaRPr lang="ko-KR" altLang="en-US" dirty="0"/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6832600" y="6845300"/>
            <a:ext cx="4446270" cy="4965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02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매출 통계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877300" y="6261100"/>
            <a:ext cx="6338570" cy="26670"/>
          </a:xfrm>
          <a:prstGeom prst="rect">
            <a:avLst/>
          </a:prstGeom>
          <a:noFill/>
        </p:spPr>
      </p:pic>
      <p:sp>
        <p:nvSpPr>
          <p:cNvPr id="14" name="Rect 0"/>
          <p:cNvSpPr txBox="1">
            <a:spLocks/>
          </p:cNvSpPr>
          <p:nvPr/>
        </p:nvSpPr>
        <p:spPr>
          <a:xfrm>
            <a:off x="12712700" y="7607300"/>
            <a:ext cx="4408170" cy="19316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254000" indent="-254000" algn="just">
              <a:lnSpc>
                <a:spcPct val="114539"/>
              </a:lnSpc>
              <a:buFont typeface="Wingdings"/>
              <a:buChar char=""/>
            </a:pPr>
            <a:r>
              <a:rPr lang="ko-KR" dirty="0"/>
              <a:t>성별, 연령, 구독유무, 최근가입자에 대한 통계를 제공합니다.</a:t>
            </a:r>
            <a:endParaRPr lang="ko-KR" altLang="en-US" dirty="0"/>
          </a:p>
          <a:p>
            <a:pPr marL="254000" indent="-254000" algn="just">
              <a:lnSpc>
                <a:spcPct val="114539"/>
              </a:lnSpc>
              <a:buFont typeface="Wingdings"/>
              <a:buChar char=""/>
            </a:pPr>
            <a:r>
              <a:rPr lang="ko-KR" dirty="0"/>
              <a:t>구독은 매출과 관련되므로 성별과 연령에 따라 분포도를 확인할 수 있습니다.</a:t>
            </a:r>
            <a:endParaRPr lang="ko-KR" altLang="en-US" dirty="0"/>
          </a:p>
          <a:p>
            <a:pPr marL="254000" indent="-254000" algn="just">
              <a:lnSpc>
                <a:spcPct val="114539"/>
              </a:lnSpc>
              <a:buFont typeface="Wingdings"/>
              <a:buChar char=""/>
            </a:pPr>
            <a:endParaRPr lang="ko-KR" altLang="en-US" dirty="0"/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12725400" y="6819900"/>
            <a:ext cx="4446270" cy="4965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03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유저 통계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770" cy="26670"/>
          </a:xfrm>
          <a:prstGeom prst="rect">
            <a:avLst/>
          </a:prstGeom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>
            <a:off x="3416300" y="660400"/>
            <a:ext cx="12498070" cy="1245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[관리자] 데이터 시각화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1079500" y="533400"/>
            <a:ext cx="1906905" cy="15005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7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70">
                <a:solidFill>
                  <a:srgbClr val="4585FB"/>
                </a:solidFill>
                <a:latin typeface="Poppins ExtraLight" charset="0"/>
              </a:rPr>
              <a:t>4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pic>
        <p:nvPicPr>
          <p:cNvPr id="25" name="그림 2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0" y="3582670"/>
            <a:ext cx="5414645" cy="3009265"/>
          </a:xfrm>
          <a:prstGeom prst="rect">
            <a:avLst/>
          </a:prstGeom>
          <a:noFill/>
        </p:spPr>
      </p:pic>
      <p:pic>
        <p:nvPicPr>
          <p:cNvPr id="26" name="그림 2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270" y="3111500"/>
            <a:ext cx="5333365" cy="3763645"/>
          </a:xfrm>
          <a:prstGeom prst="rect">
            <a:avLst/>
          </a:prstGeom>
          <a:noFill/>
        </p:spPr>
      </p:pic>
      <p:pic>
        <p:nvPicPr>
          <p:cNvPr id="27" name="그림 22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790" y="3302000"/>
            <a:ext cx="6138545" cy="34169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66100" y="-7543800"/>
            <a:ext cx="1906270" cy="17641570"/>
          </a:xfrm>
          <a:prstGeom prst="rect">
            <a:avLst/>
          </a:prstGeom>
          <a:noFill/>
        </p:spPr>
      </p:pic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300" y="2209800"/>
            <a:ext cx="15990570" cy="26670"/>
          </a:xfrm>
          <a:prstGeom prst="rect">
            <a:avLst/>
          </a:prstGeom>
          <a:noFill/>
        </p:spPr>
      </p:pic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060700" y="6261100"/>
            <a:ext cx="6338570" cy="26670"/>
          </a:xfrm>
          <a:prstGeom prst="rect">
            <a:avLst/>
          </a:prstGeom>
          <a:noFill/>
        </p:spPr>
      </p:pic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877300" y="6261100"/>
            <a:ext cx="6338570" cy="26670"/>
          </a:xfrm>
          <a:prstGeom prst="rect">
            <a:avLst/>
          </a:prstGeom>
          <a:noFill/>
        </p:spPr>
      </p:pic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770" cy="26670"/>
          </a:xfrm>
          <a:prstGeom prst="rect">
            <a:avLst/>
          </a:prstGeom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>
            <a:off x="3416300" y="660400"/>
            <a:ext cx="12498070" cy="1245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[관리자] 데이터 시각화(2)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1079500" y="533400"/>
            <a:ext cx="1906905" cy="15005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7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70">
                <a:solidFill>
                  <a:srgbClr val="4585FB"/>
                </a:solidFill>
                <a:latin typeface="Poppins ExtraLight" charset="0"/>
              </a:rPr>
              <a:t>4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pic>
        <p:nvPicPr>
          <p:cNvPr id="19" name="그림 2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590" y="2895600"/>
            <a:ext cx="6811645" cy="3569335"/>
          </a:xfrm>
          <a:prstGeom prst="rect">
            <a:avLst/>
          </a:prstGeom>
          <a:noFill/>
        </p:spPr>
      </p:pic>
      <p:pic>
        <p:nvPicPr>
          <p:cNvPr id="20" name="그림 2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140" y="3114040"/>
            <a:ext cx="2982595" cy="2982595"/>
          </a:xfrm>
          <a:prstGeom prst="rect">
            <a:avLst/>
          </a:prstGeom>
          <a:noFill/>
        </p:spPr>
      </p:pic>
      <p:pic>
        <p:nvPicPr>
          <p:cNvPr id="21" name="그림 225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240" y="4597400"/>
            <a:ext cx="760095" cy="737235"/>
          </a:xfrm>
          <a:prstGeom prst="rect">
            <a:avLst/>
          </a:prstGeom>
          <a:noFill/>
        </p:spPr>
      </p:pic>
      <p:pic>
        <p:nvPicPr>
          <p:cNvPr id="23" name="그림 22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40" y="7285990"/>
            <a:ext cx="610235" cy="610235"/>
          </a:xfrm>
          <a:prstGeom prst="rect">
            <a:avLst/>
          </a:prstGeom>
          <a:noFill/>
        </p:spPr>
      </p:pic>
      <p:sp>
        <p:nvSpPr>
          <p:cNvPr id="24" name="텍스트 상자 228"/>
          <p:cNvSpPr txBox="1">
            <a:spLocks/>
          </p:cNvSpPr>
          <p:nvPr/>
        </p:nvSpPr>
        <p:spPr>
          <a:xfrm>
            <a:off x="4673600" y="7289800"/>
            <a:ext cx="8877935" cy="64706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서비스의 핵심기능 데이터를 필요에따라 관리자가 데이터를 엑셀로 다운받을수 있게 서비스를 지원합니다.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도형 231"/>
          <p:cNvSpPr>
            <a:spLocks/>
          </p:cNvSpPr>
          <p:nvPr/>
        </p:nvSpPr>
        <p:spPr>
          <a:xfrm>
            <a:off x="4838700" y="8458200"/>
            <a:ext cx="1524635" cy="775335"/>
          </a:xfrm>
          <a:prstGeom prst="ellipse">
            <a:avLst/>
          </a:prstGeom>
          <a:solidFill>
            <a:srgbClr val="4585FB"/>
          </a:solidFill>
          <a:ln w="25400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유저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도형 239"/>
          <p:cNvSpPr>
            <a:spLocks/>
          </p:cNvSpPr>
          <p:nvPr/>
        </p:nvSpPr>
        <p:spPr>
          <a:xfrm>
            <a:off x="6645910" y="8462010"/>
            <a:ext cx="1524635" cy="775335"/>
          </a:xfrm>
          <a:prstGeom prst="ellipse">
            <a:avLst/>
          </a:prstGeom>
          <a:solidFill>
            <a:srgbClr val="4585FB"/>
          </a:solidFill>
          <a:ln w="25400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관리자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도형 240"/>
          <p:cNvSpPr>
            <a:spLocks/>
          </p:cNvSpPr>
          <p:nvPr/>
        </p:nvSpPr>
        <p:spPr>
          <a:xfrm>
            <a:off x="8406765" y="8457565"/>
            <a:ext cx="1524635" cy="775335"/>
          </a:xfrm>
          <a:prstGeom prst="ellipse">
            <a:avLst/>
          </a:prstGeom>
          <a:solidFill>
            <a:srgbClr val="4585FB"/>
          </a:solidFill>
          <a:ln w="25400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모임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41"/>
          <p:cNvSpPr>
            <a:spLocks/>
          </p:cNvSpPr>
          <p:nvPr/>
        </p:nvSpPr>
        <p:spPr>
          <a:xfrm>
            <a:off x="10231120" y="8453120"/>
            <a:ext cx="1524635" cy="775335"/>
          </a:xfrm>
          <a:prstGeom prst="ellipse">
            <a:avLst/>
          </a:prstGeom>
          <a:solidFill>
            <a:srgbClr val="4585FB"/>
          </a:solidFill>
          <a:ln w="25400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매출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242"/>
          <p:cNvSpPr>
            <a:spLocks/>
          </p:cNvSpPr>
          <p:nvPr/>
        </p:nvSpPr>
        <p:spPr>
          <a:xfrm>
            <a:off x="11966575" y="8461375"/>
            <a:ext cx="1524635" cy="775335"/>
          </a:xfrm>
          <a:prstGeom prst="ellipse">
            <a:avLst/>
          </a:prstGeom>
          <a:solidFill>
            <a:srgbClr val="4585FB"/>
          </a:solidFill>
          <a:ln w="25400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광고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78800" y="-7556500"/>
            <a:ext cx="1905635" cy="17640935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209800"/>
            <a:ext cx="15989935" cy="26035"/>
          </a:xfrm>
          <a:prstGeom prst="rect">
            <a:avLst/>
          </a:prstGeom>
          <a:noFill/>
        </p:spPr>
      </p:pic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5092700"/>
            <a:ext cx="4712335" cy="26035"/>
          </a:xfrm>
          <a:prstGeom prst="rect">
            <a:avLst/>
          </a:prstGeom>
          <a:noFill/>
        </p:spPr>
      </p:pic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95775" y="1562100"/>
            <a:ext cx="1372235" cy="5766435"/>
          </a:xfrm>
          <a:prstGeom prst="rect">
            <a:avLst/>
          </a:prstGeom>
          <a:noFill/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95775" y="5594350"/>
            <a:ext cx="1372235" cy="576643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2546350" y="5403850"/>
            <a:ext cx="4789170" cy="120777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1800" b="0" i="0" strike="noStrike">
                <a:solidFill>
                  <a:srgbClr val="2A2A2A">
                    <a:alpha val="74967"/>
                  </a:srgbClr>
                </a:solidFill>
                <a:latin typeface="Pretendard Regular" charset="0"/>
              </a:rPr>
              <a:t>광고 자동화에 TaskScheduler를 사용한 이유가 무엇인가요?</a:t>
            </a:r>
            <a:endParaRPr lang="ko-KR" altLang="en-US" sz="1800" b="0" i="0" strike="noStrike">
              <a:solidFill>
                <a:srgbClr val="2A2A2A">
                  <a:alpha val="74967"/>
                </a:srgbClr>
              </a:solidFill>
              <a:latin typeface="Pretendard Regular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2044700" y="4165600"/>
            <a:ext cx="5842635" cy="5594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en-US" sz="3100" b="0" i="0" strike="noStrike">
                <a:solidFill>
                  <a:srgbClr val="4585FB"/>
                </a:solidFill>
                <a:latin typeface="Pretendard Bold" charset="0"/>
              </a:rPr>
              <a:t>01 </a:t>
            </a:r>
            <a:r>
              <a:rPr lang="ko-KR" sz="3100" b="0" i="0" strike="noStrike">
                <a:solidFill>
                  <a:srgbClr val="4585FB"/>
                </a:solidFill>
                <a:ea typeface="Pretendard Bold" charset="0"/>
              </a:rPr>
              <a:t>ㅣQuestion</a:t>
            </a:r>
            <a:endParaRPr lang="ko-KR" altLang="en-US" sz="31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2546350" y="6365875"/>
            <a:ext cx="4789170" cy="120777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1800" b="0" i="0" strike="noStrike">
                <a:solidFill>
                  <a:srgbClr val="2A2A2A">
                    <a:alpha val="74967"/>
                  </a:srgbClr>
                </a:solidFill>
                <a:latin typeface="Pretendard Regular" charset="0"/>
              </a:rPr>
              <a:t>TaskScheduler를 사용하면서 불편했던점이 잇었나요?</a:t>
            </a:r>
            <a:endParaRPr lang="ko-KR" altLang="en-US" sz="1700" b="0" i="0" strike="noStrike">
              <a:solidFill>
                <a:srgbClr val="6E6D6E"/>
              </a:solidFill>
              <a:latin typeface="Pretendard Regular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0" y="5092700"/>
            <a:ext cx="4712335" cy="26035"/>
          </a:xfrm>
          <a:prstGeom prst="rect">
            <a:avLst/>
          </a:prstGeom>
          <a:noFill/>
        </p:spPr>
      </p:pic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13005" y="1534795"/>
            <a:ext cx="1372235" cy="5820410"/>
          </a:xfrm>
          <a:prstGeom prst="rect">
            <a:avLst/>
          </a:prstGeom>
          <a:noFill/>
        </p:spPr>
      </p:pic>
      <p:pic>
        <p:nvPicPr>
          <p:cNvPr id="13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653010" y="5668645"/>
            <a:ext cx="1426210" cy="5947410"/>
          </a:xfrm>
          <a:prstGeom prst="rect">
            <a:avLst/>
          </a:prstGeom>
          <a:noFill/>
        </p:spPr>
      </p:pic>
      <p:sp>
        <p:nvSpPr>
          <p:cNvPr id="14" name="Rect 0"/>
          <p:cNvSpPr txBox="1">
            <a:spLocks/>
          </p:cNvSpPr>
          <p:nvPr/>
        </p:nvSpPr>
        <p:spPr>
          <a:xfrm>
            <a:off x="10741025" y="5403850"/>
            <a:ext cx="5534025" cy="120777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1800" b="0" i="0" strike="noStrike">
                <a:solidFill>
                  <a:srgbClr val="2A2A2A">
                    <a:alpha val="74967"/>
                  </a:srgbClr>
                </a:solidFill>
                <a:latin typeface="Pretendard Regular" charset="0"/>
              </a:rPr>
              <a:t>가벼운 작업이기에 프로세스기반 처리는 복잡하고 리소스를 비효율적으로 사용할 가능성이 높고 TaskScheduler 사용이 간편하기 때문입니다.</a:t>
            </a:r>
            <a:endParaRPr lang="ko-KR" altLang="en-US" sz="1800" b="0" i="0" strike="noStrike">
              <a:solidFill>
                <a:srgbClr val="2A2A2A">
                  <a:alpha val="74967"/>
                </a:srgbClr>
              </a:solidFill>
              <a:latin typeface="Pretendard Regular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10350500" y="4178300"/>
            <a:ext cx="5842635" cy="5594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en-US" sz="3100" b="0" i="0" strike="noStrike">
                <a:solidFill>
                  <a:srgbClr val="4585FB"/>
                </a:solidFill>
                <a:latin typeface="Pretendard Bold" charset="0"/>
              </a:rPr>
              <a:t>02 </a:t>
            </a:r>
            <a:r>
              <a:rPr lang="ko-KR" sz="3100" b="0" i="0" strike="noStrike">
                <a:solidFill>
                  <a:srgbClr val="4585FB"/>
                </a:solidFill>
                <a:ea typeface="Pretendard Bold" charset="0"/>
              </a:rPr>
              <a:t>ㅣAnswer</a:t>
            </a:r>
            <a:endParaRPr lang="ko-KR" altLang="en-US" sz="31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>
            <a:off x="10704830" y="6576060"/>
            <a:ext cx="5560060" cy="120777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1800" b="0" i="0" strike="noStrike">
                <a:solidFill>
                  <a:srgbClr val="2A2A2A">
                    <a:alpha val="74967"/>
                  </a:srgbClr>
                </a:solidFill>
                <a:latin typeface="Pretendard Regular" charset="0"/>
              </a:rPr>
              <a:t>광고시간이 변경되면 기존에 등록된 작업을 취소하고 새로운 작업을 등록해야 했습니다. 이를 체계적으로 관리하기 위해 scheduledTaskMap 구조로 설계했습니다.</a:t>
            </a:r>
            <a:endParaRPr lang="ko-KR" altLang="en-US" sz="1800" b="0" i="0" strike="noStrike">
              <a:solidFill>
                <a:srgbClr val="2A2A2A">
                  <a:alpha val="74967"/>
                </a:srgbClr>
              </a:solidFill>
              <a:latin typeface="Pretendard Regular" charset="0"/>
            </a:endParaRPr>
          </a:p>
        </p:txBody>
      </p:sp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6130925"/>
            <a:ext cx="343535" cy="330835"/>
          </a:xfrm>
          <a:prstGeom prst="rect">
            <a:avLst/>
          </a:prstGeom>
          <a:noFill/>
        </p:spPr>
      </p:pic>
      <p:pic>
        <p:nvPicPr>
          <p:cNvPr id="19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135" cy="26035"/>
          </a:xfrm>
          <a:prstGeom prst="rect">
            <a:avLst/>
          </a:prstGeom>
          <a:noFill/>
        </p:spPr>
      </p:pic>
      <p:sp>
        <p:nvSpPr>
          <p:cNvPr id="20" name="Rect 0"/>
          <p:cNvSpPr txBox="1">
            <a:spLocks/>
          </p:cNvSpPr>
          <p:nvPr/>
        </p:nvSpPr>
        <p:spPr>
          <a:xfrm>
            <a:off x="3416300" y="660400"/>
            <a:ext cx="12560935" cy="12452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[광고]TaskSchedule 개요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9500" y="533400"/>
            <a:ext cx="1906270" cy="149987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8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80">
                <a:solidFill>
                  <a:srgbClr val="4585FB"/>
                </a:solidFill>
                <a:latin typeface="Poppins ExtraLight" charset="0"/>
              </a:rPr>
              <a:t>5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20640000">
            <a:off x="527050" y="2535555"/>
            <a:ext cx="2461260" cy="120078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7200">
                <a:solidFill>
                  <a:srgbClr val="4585FB"/>
                </a:solidFill>
                <a:latin typeface="MV Boli" charset="0"/>
                <a:ea typeface="MV Boli" charset="0"/>
              </a:rPr>
              <a:t>Why?</a:t>
            </a:r>
            <a:endParaRPr lang="ko-KR" altLang="en-US" sz="7200">
              <a:solidFill>
                <a:srgbClr val="4585FB"/>
              </a:solidFill>
              <a:latin typeface="MV Boli" charset="0"/>
              <a:ea typeface="MV Boli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2550795" y="7524750"/>
            <a:ext cx="4582160" cy="87439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1800" b="0" i="0" strike="noStrike">
                <a:solidFill>
                  <a:srgbClr val="2A2A2A">
                    <a:alpha val="74967"/>
                  </a:srgbClr>
                </a:solidFill>
                <a:latin typeface="Pretendard Regular" charset="0"/>
              </a:rPr>
              <a:t>TaskScheduler는 언제 사용하는게 적합하다고 느끼셧나요?</a:t>
            </a:r>
            <a:endParaRPr lang="ko-KR" altLang="en-US">
              <a:solidFill>
                <a:srgbClr val="6E6D6E"/>
              </a:solidFill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0761345" y="7957820"/>
            <a:ext cx="5217795" cy="120777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1800" b="0" i="0" strike="noStrike">
                <a:solidFill>
                  <a:srgbClr val="2A2A2A">
                    <a:alpha val="74967"/>
                  </a:srgbClr>
                </a:solidFill>
                <a:latin typeface="Pretendard Regular" charset="0"/>
              </a:rPr>
              <a:t>특정 이벤트에 맞춰 작업을 수행하거나 가벼운 작업에 적합합니다. 만약 복잡한 처리를 요구하거나 데이터가 커진다면 batch나 Quartz로 대안할 수 있습니다.</a:t>
            </a:r>
            <a:endParaRPr lang="ko-KR" altLang="en-US" sz="1800" b="0" i="0" strike="noStrike">
              <a:solidFill>
                <a:srgbClr val="2A2A2A">
                  <a:alpha val="74967"/>
                </a:srgbClr>
              </a:solidFill>
              <a:latin typeface="Pretendard Regular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78800" y="-7569200"/>
            <a:ext cx="1905635" cy="17640300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79500" cy="26670"/>
          </a:xfrm>
          <a:prstGeom prst="rect">
            <a:avLst/>
          </a:prstGeom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65" y="2209800"/>
            <a:ext cx="15990570" cy="26035"/>
          </a:xfrm>
          <a:prstGeom prst="rect">
            <a:avLst/>
          </a:prstGeom>
          <a:noFill/>
        </p:spPr>
      </p:pic>
      <p:sp>
        <p:nvSpPr>
          <p:cNvPr id="5" name="Rect 0"/>
          <p:cNvSpPr txBox="1">
            <a:spLocks/>
          </p:cNvSpPr>
          <p:nvPr/>
        </p:nvSpPr>
        <p:spPr>
          <a:xfrm>
            <a:off x="3178175" y="1303655"/>
            <a:ext cx="11068050" cy="981075"/>
          </a:xfrm>
          <a:prstGeom prst="rect">
            <a:avLst/>
          </a:prstGeom>
        </p:spPr>
        <p:txBody>
          <a:bodyPr vert="horz" wrap="square" lIns="0" tIns="0" rIns="0" bIns="0" rtlCol="1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4600">
              <a:solidFill>
                <a:srgbClr val="4585FB"/>
              </a:solidFill>
              <a:latin typeface="맑은 고딕" charset="0"/>
              <a:ea typeface="Pretendard Bold" charset="0"/>
              <a:sym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7000">
                <a:solidFill>
                  <a:srgbClr val="4585FB"/>
                </a:solidFill>
                <a:latin typeface="맑은 고딕" charset="0"/>
                <a:ea typeface="Pretendard Bold" charset="0"/>
                <a:sym typeface="맑은 고딕" charset="0"/>
              </a:rPr>
              <a:t>Advertisement Architecture</a:t>
            </a:r>
            <a:br>
              <a:rPr sz="7000">
                <a:solidFill>
                  <a:srgbClr val="4585FB"/>
                </a:solidFill>
                <a:latin typeface="맑은 고딕" charset="0"/>
                <a:ea typeface="Pretendard Bold" charset="0"/>
                <a:sym typeface="맑은 고딕" charset="0"/>
              </a:rPr>
            </a:br>
            <a:r>
              <a:rPr sz="4600">
                <a:solidFill>
                  <a:srgbClr val="4585FB"/>
                </a:solidFill>
                <a:latin typeface="맑은 고딕" charset="0"/>
                <a:ea typeface="Pretendard Bold" charset="0"/>
                <a:sym typeface="맑은 고딕" charset="0"/>
              </a:rPr>
              <a:t> </a:t>
            </a:r>
            <a:br>
              <a:rPr sz="4600">
                <a:solidFill>
                  <a:srgbClr val="4585FB"/>
                </a:solidFill>
                <a:latin typeface="맑은 고딕" charset="0"/>
                <a:ea typeface="Pretendard Bold" charset="0"/>
                <a:sym typeface="맑은 고딕" charset="0"/>
              </a:rPr>
            </a:br>
            <a:endParaRPr lang="ko-KR" altLang="en-US" sz="4600">
              <a:solidFill>
                <a:srgbClr val="4585FB"/>
              </a:solidFill>
              <a:latin typeface="맑은 고딕" charset="0"/>
              <a:ea typeface="Pretendard Bold" charset="0"/>
              <a:sym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1078865" y="533400"/>
            <a:ext cx="1906270" cy="14992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8500" spc="-310" dirty="0">
                <a:solidFill>
                  <a:srgbClr val="4585FB"/>
                </a:solidFill>
                <a:latin typeface="Poppins ExtraLight" charset="0"/>
                <a:ea typeface="맑은 고딕" charset="0"/>
              </a:rPr>
              <a:t>05</a:t>
            </a:r>
            <a:endParaRPr lang="ko-KR" altLang="en-US" sz="8500" dirty="0">
              <a:solidFill>
                <a:srgbClr val="4585FB"/>
              </a:solidFill>
              <a:latin typeface="Poppins ExtraLight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1084580" y="2966720"/>
            <a:ext cx="2562860" cy="642620"/>
          </a:xfrm>
          <a:prstGeom prst="rect">
            <a:avLst/>
          </a:prstGeom>
          <a:solidFill>
            <a:srgbClr val="4585FB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60960" tIns="30480" rIns="60960" bIns="3048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React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5513070" y="3012440"/>
            <a:ext cx="2562225" cy="642620"/>
          </a:xfrm>
          <a:prstGeom prst="rect">
            <a:avLst/>
          </a:prstGeom>
          <a:solidFill>
            <a:srgbClr val="4585FB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60960" tIns="30480" rIns="60960" bIns="3048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Node Server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10245725" y="3008630"/>
            <a:ext cx="2562860" cy="642620"/>
          </a:xfrm>
          <a:prstGeom prst="rect">
            <a:avLst/>
          </a:prstGeom>
          <a:solidFill>
            <a:srgbClr val="4585FB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60960" tIns="30480" rIns="60960" bIns="3048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Boot API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14584680" y="3016250"/>
            <a:ext cx="2562225" cy="642620"/>
          </a:xfrm>
          <a:prstGeom prst="rect">
            <a:avLst/>
          </a:prstGeom>
          <a:solidFill>
            <a:srgbClr val="4585FB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60960" tIns="30480" rIns="60960" bIns="3048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DB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cxnSp>
        <p:nvCxnSpPr>
          <p:cNvPr id="11" name="Rect 0"/>
          <p:cNvCxnSpPr/>
          <p:nvPr/>
        </p:nvCxnSpPr>
        <p:spPr>
          <a:xfrm>
            <a:off x="2349500" y="3644900"/>
            <a:ext cx="14605" cy="6656705"/>
          </a:xfrm>
          <a:prstGeom prst="line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t 0"/>
          <p:cNvCxnSpPr/>
          <p:nvPr/>
        </p:nvCxnSpPr>
        <p:spPr>
          <a:xfrm>
            <a:off x="6781800" y="3669665"/>
            <a:ext cx="14605" cy="6631940"/>
          </a:xfrm>
          <a:prstGeom prst="line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t 0"/>
          <p:cNvCxnSpPr/>
          <p:nvPr/>
        </p:nvCxnSpPr>
        <p:spPr>
          <a:xfrm>
            <a:off x="11512550" y="3635375"/>
            <a:ext cx="57785" cy="6589395"/>
          </a:xfrm>
          <a:prstGeom prst="line">
            <a:avLst/>
          </a:prstGeom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t 0"/>
          <p:cNvCxnSpPr>
            <a:stCxn id="10" idx="2"/>
          </p:cNvCxnSpPr>
          <p:nvPr/>
        </p:nvCxnSpPr>
        <p:spPr>
          <a:xfrm>
            <a:off x="15864840" y="3656330"/>
            <a:ext cx="48895" cy="6555105"/>
          </a:xfrm>
          <a:prstGeom prst="line">
            <a:avLst/>
          </a:prstGeom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t 0"/>
          <p:cNvCxnSpPr>
            <a:cxnSpLocks/>
          </p:cNvCxnSpPr>
          <p:nvPr/>
        </p:nvCxnSpPr>
        <p:spPr>
          <a:xfrm>
            <a:off x="2362200" y="4419600"/>
            <a:ext cx="4328160" cy="10795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 txBox="1">
            <a:spLocks/>
          </p:cNvSpPr>
          <p:nvPr/>
        </p:nvSpPr>
        <p:spPr>
          <a:xfrm>
            <a:off x="2476500" y="4117340"/>
            <a:ext cx="2884170" cy="20193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59690" tIns="31115" rIns="59690" bIns="3111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1. 광고 승인 요청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>
            <a:off x="6803390" y="4319905"/>
            <a:ext cx="2884170" cy="20193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59690" tIns="31115" rIns="59690" bIns="3111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2. JWT 인증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1826875" y="4004310"/>
            <a:ext cx="2884170" cy="30924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59690" tIns="31115" rIns="59690" bIns="3111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900">
              <a:latin typeface="맑은 고딕" charset="0"/>
              <a:ea typeface="맑은 고딕" charset="0"/>
              <a:sym typeface="맑은 고딕" charset="0"/>
            </a:endParaRPr>
          </a:p>
        </p:txBody>
      </p:sp>
      <p:cxnSp>
        <p:nvCxnSpPr>
          <p:cNvPr id="23" name="Rect 0"/>
          <p:cNvCxnSpPr>
            <a:cxnSpLocks/>
          </p:cNvCxnSpPr>
          <p:nvPr/>
        </p:nvCxnSpPr>
        <p:spPr>
          <a:xfrm flipV="1">
            <a:off x="7531735" y="4584065"/>
            <a:ext cx="3830320" cy="15240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 0"/>
          <p:cNvSpPr txBox="1">
            <a:spLocks/>
          </p:cNvSpPr>
          <p:nvPr/>
        </p:nvSpPr>
        <p:spPr>
          <a:xfrm>
            <a:off x="7616190" y="4375785"/>
            <a:ext cx="2632075" cy="20193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59690" tIns="31115" rIns="59690" bIns="3111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3. 인증 통과 후 API서버 요청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>
            <a:off x="12051665" y="6663690"/>
            <a:ext cx="3414395" cy="47815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59690" tIns="31115" rIns="59690" bIns="31115" anchor="t">
            <a:spAutoFit/>
          </a:bodyPr>
          <a:lstStyle/>
          <a:p>
            <a:pPr marL="0" indent="0" algn="ctr" defTabSz="609600" rtl="0" eaLnBrk="1" latinLnBrk="1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  <a:sym typeface="맑은 고딕" charset="0"/>
              </a:rPr>
              <a:t>8. Task Schedule Map에 등록된 </a:t>
            </a:r>
            <a:endParaRPr lang="ko-KR" altLang="en-US" sz="900"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ctr" defTabSz="609600" rtl="0" eaLnBrk="1" latinLnBrk="1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  <a:sym typeface="맑은 고딕" charset="0"/>
              </a:rPr>
              <a:t>광고 시작시간이 되면 스케줄 실행</a:t>
            </a:r>
            <a:endParaRPr lang="ko-KR" altLang="en-US" sz="900"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ctr" defTabSz="609600" rtl="0" eaLnBrk="1" latinLnBrk="1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  <a:sym typeface="맑은 고딕" charset="0"/>
              </a:rPr>
              <a:t>(광고시작)</a:t>
            </a:r>
            <a:endParaRPr lang="ko-KR" altLang="en-US" sz="9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47" name="Rect 0"/>
          <p:cNvSpPr txBox="1">
            <a:spLocks/>
          </p:cNvSpPr>
          <p:nvPr/>
        </p:nvSpPr>
        <p:spPr>
          <a:xfrm>
            <a:off x="11622405" y="4312285"/>
            <a:ext cx="2632075" cy="20193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59690" tIns="31115" rIns="59690" bIns="3111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4. DB에 광고정보 등록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9963785" y="4913630"/>
            <a:ext cx="1398905" cy="47815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59690" tIns="31115" rIns="59690" bIns="3111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5. 광고 승인이 허가되면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Task Schedule Map에 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광고 데이터 등록 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cxnSp>
        <p:nvCxnSpPr>
          <p:cNvPr id="53" name="Rect 0"/>
          <p:cNvCxnSpPr>
            <a:cxnSpLocks/>
          </p:cNvCxnSpPr>
          <p:nvPr/>
        </p:nvCxnSpPr>
        <p:spPr>
          <a:xfrm flipH="1">
            <a:off x="2385060" y="5200650"/>
            <a:ext cx="4374515" cy="1270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 0"/>
          <p:cNvSpPr txBox="1">
            <a:spLocks/>
          </p:cNvSpPr>
          <p:nvPr/>
        </p:nvSpPr>
        <p:spPr>
          <a:xfrm>
            <a:off x="7171055" y="4908550"/>
            <a:ext cx="2632075" cy="20193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59690" tIns="31115" rIns="59690" bIns="3111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6. Node서버에 요청에 대한 결과 응답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cxnSp>
        <p:nvCxnSpPr>
          <p:cNvPr id="62" name="Rect 0"/>
          <p:cNvCxnSpPr>
            <a:cxnSpLocks/>
          </p:cNvCxnSpPr>
          <p:nvPr/>
        </p:nvCxnSpPr>
        <p:spPr>
          <a:xfrm flipH="1" flipV="1">
            <a:off x="7007860" y="5180330"/>
            <a:ext cx="2790190" cy="8890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 0"/>
          <p:cNvSpPr txBox="1">
            <a:spLocks/>
          </p:cNvSpPr>
          <p:nvPr/>
        </p:nvSpPr>
        <p:spPr>
          <a:xfrm>
            <a:off x="4971415" y="4944745"/>
            <a:ext cx="1641475" cy="20129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59690" tIns="31115" rIns="59690" bIns="3111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7. React 서버에 요청 응답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cxnSp>
        <p:nvCxnSpPr>
          <p:cNvPr id="64" name="Rect 0"/>
          <p:cNvCxnSpPr>
            <a:cxnSpLocks/>
          </p:cNvCxnSpPr>
          <p:nvPr/>
        </p:nvCxnSpPr>
        <p:spPr>
          <a:xfrm>
            <a:off x="11569700" y="6490335"/>
            <a:ext cx="4215130" cy="34290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t 0"/>
          <p:cNvCxnSpPr>
            <a:cxnSpLocks/>
          </p:cNvCxnSpPr>
          <p:nvPr/>
        </p:nvCxnSpPr>
        <p:spPr>
          <a:xfrm>
            <a:off x="11560175" y="7578725"/>
            <a:ext cx="4305935" cy="15875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 0"/>
          <p:cNvSpPr txBox="1">
            <a:spLocks/>
          </p:cNvSpPr>
          <p:nvPr/>
        </p:nvSpPr>
        <p:spPr>
          <a:xfrm>
            <a:off x="12051665" y="7848600"/>
            <a:ext cx="3414395" cy="47815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59690" tIns="31115" rIns="59690" bIns="31115" anchor="t">
            <a:spAutoFit/>
          </a:bodyPr>
          <a:lstStyle/>
          <a:p>
            <a:pPr marL="0" indent="0" algn="ctr" defTabSz="609600" rtl="0" eaLnBrk="1" latinLnBrk="1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  <a:sym typeface="맑은 고딕" charset="0"/>
              </a:rPr>
              <a:t>9. Task Schedule Map에 등록된 </a:t>
            </a:r>
            <a:endParaRPr lang="ko-KR" altLang="en-US" sz="900"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ctr" defTabSz="609600" rtl="0" eaLnBrk="1" latinLnBrk="1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  <a:sym typeface="맑은 고딕" charset="0"/>
              </a:rPr>
              <a:t>광고 종료시간이 되면 스케줄 실행</a:t>
            </a:r>
            <a:endParaRPr lang="ko-KR" altLang="en-US" sz="900"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ctr" defTabSz="609600" rtl="0" eaLnBrk="1" latinLnBrk="1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  <a:sym typeface="맑은 고딕" charset="0"/>
              </a:rPr>
              <a:t> (광고종료)</a:t>
            </a:r>
            <a:endParaRPr lang="ko-KR" altLang="en-US" sz="9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70" name="텍스트 상자 15"/>
          <p:cNvSpPr txBox="1">
            <a:spLocks/>
          </p:cNvSpPr>
          <p:nvPr/>
        </p:nvSpPr>
        <p:spPr>
          <a:xfrm>
            <a:off x="15989935" y="4512310"/>
            <a:ext cx="1368425" cy="20129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59690" tIns="31115" rIns="59690" bIns="3111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900">
                <a:latin typeface="맑은 고딕" charset="0"/>
                <a:ea typeface="맑은 고딕" charset="0"/>
              </a:rPr>
              <a:t>등록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cxnSp>
        <p:nvCxnSpPr>
          <p:cNvPr id="71" name="도형 16"/>
          <p:cNvCxnSpPr>
            <a:cxnSpLocks/>
          </p:cNvCxnSpPr>
          <p:nvPr/>
        </p:nvCxnSpPr>
        <p:spPr>
          <a:xfrm flipV="1">
            <a:off x="11550015" y="4585970"/>
            <a:ext cx="3830320" cy="15240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도형 17"/>
          <p:cNvCxnSpPr>
            <a:cxnSpLocks/>
          </p:cNvCxnSpPr>
          <p:nvPr/>
        </p:nvCxnSpPr>
        <p:spPr>
          <a:xfrm flipH="1">
            <a:off x="11676380" y="5075555"/>
            <a:ext cx="4179570" cy="12700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텍스트 상자 19"/>
          <p:cNvSpPr txBox="1">
            <a:spLocks/>
          </p:cNvSpPr>
          <p:nvPr/>
        </p:nvSpPr>
        <p:spPr>
          <a:xfrm>
            <a:off x="14394815" y="4814570"/>
            <a:ext cx="1472565" cy="20129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59690" tIns="31115" rIns="59690" bIns="3111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5.</a:t>
            </a:r>
            <a:r>
              <a:rPr lang="ko-KR" sz="900">
                <a:latin typeface="맑은 고딕" charset="0"/>
                <a:ea typeface="맑은 고딕" charset="0"/>
              </a:rPr>
              <a:t>광고 등록 응답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427855" y="117475"/>
            <a:ext cx="1017905" cy="7569835"/>
          </a:xfrm>
          <a:prstGeom prst="rect">
            <a:avLst/>
          </a:prstGeom>
          <a:noFill/>
        </p:spPr>
      </p:pic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78800" y="-7556500"/>
            <a:ext cx="1907540" cy="17642840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700" y="2209800"/>
            <a:ext cx="15991840" cy="27940"/>
          </a:xfrm>
          <a:prstGeom prst="rect">
            <a:avLst/>
          </a:prstGeom>
          <a:noFill/>
        </p:spPr>
      </p:pic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2040" cy="27940"/>
          </a:xfrm>
          <a:prstGeom prst="rect">
            <a:avLst/>
          </a:prstGeom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>
            <a:off x="3416300" y="660400"/>
            <a:ext cx="13056870" cy="124714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 dirty="0">
                <a:solidFill>
                  <a:srgbClr val="4585FB"/>
                </a:solidFill>
                <a:ea typeface="Pretendard Bold" charset="0"/>
              </a:rPr>
              <a:t>[광고] 광고 등록</a:t>
            </a:r>
            <a:endParaRPr lang="ko-KR" altLang="en-US" sz="7000" b="0" i="0" strike="noStrike" dirty="0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1079500" y="533400"/>
            <a:ext cx="1907540" cy="150114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60" dirty="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60" dirty="0">
                <a:solidFill>
                  <a:srgbClr val="4585FB"/>
                </a:solidFill>
                <a:latin typeface="Poppins ExtraLight" charset="0"/>
              </a:rPr>
              <a:t>5</a:t>
            </a:r>
            <a:endParaRPr lang="ko-KR" altLang="en-US" sz="8500" b="0" i="0" strike="noStrike" dirty="0">
              <a:solidFill>
                <a:srgbClr val="4585FB"/>
              </a:solidFill>
              <a:latin typeface="Poppins ExtraLight" charset="0"/>
            </a:endParaRPr>
          </a:p>
        </p:txBody>
      </p:sp>
      <p:sp>
        <p:nvSpPr>
          <p:cNvPr id="81" name="Rect 0"/>
          <p:cNvSpPr txBox="1">
            <a:spLocks/>
          </p:cNvSpPr>
          <p:nvPr/>
        </p:nvSpPr>
        <p:spPr>
          <a:xfrm>
            <a:off x="1720850" y="3761740"/>
            <a:ext cx="6466840" cy="49784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 dirty="0">
                <a:solidFill>
                  <a:srgbClr val="4585FB"/>
                </a:solidFill>
                <a:latin typeface="Pretendard Medium" charset="0"/>
              </a:rPr>
              <a:t>01 </a:t>
            </a:r>
            <a:r>
              <a:rPr lang="ko-KR" sz="2800" b="0" i="0" strike="noStrike" dirty="0" err="1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 dirty="0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 dirty="0">
                <a:solidFill>
                  <a:srgbClr val="4585FB"/>
                </a:solidFill>
                <a:latin typeface="Pretendard Medium" charset="0"/>
              </a:rPr>
              <a:t>광고 등록</a:t>
            </a:r>
            <a:endParaRPr lang="ko-KR" altLang="en-US" sz="2800" b="0" i="0" strike="noStrike" dirty="0">
              <a:solidFill>
                <a:srgbClr val="4585FB"/>
              </a:solidFill>
              <a:latin typeface="Pretendard Medium" charset="0"/>
            </a:endParaRPr>
          </a:p>
        </p:txBody>
      </p:sp>
      <p:sp>
        <p:nvSpPr>
          <p:cNvPr id="84" name="Rect 0"/>
          <p:cNvSpPr txBox="1">
            <a:spLocks/>
          </p:cNvSpPr>
          <p:nvPr/>
        </p:nvSpPr>
        <p:spPr>
          <a:xfrm>
            <a:off x="1730375" y="4314825"/>
            <a:ext cx="6868795" cy="3702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433570" y="4526280"/>
            <a:ext cx="1018540" cy="7581900"/>
          </a:xfrm>
          <a:prstGeom prst="rect">
            <a:avLst/>
          </a:prstGeom>
          <a:noFill/>
        </p:spPr>
      </p:pic>
      <p:pic>
        <p:nvPicPr>
          <p:cNvPr id="95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2420" y="6280785"/>
            <a:ext cx="6390005" cy="27305"/>
          </a:xfrm>
          <a:prstGeom prst="rect">
            <a:avLst/>
          </a:prstGeom>
          <a:noFill/>
        </p:spPr>
      </p:pic>
      <p:sp>
        <p:nvSpPr>
          <p:cNvPr id="96" name="Rect 0"/>
          <p:cNvSpPr txBox="1">
            <a:spLocks/>
          </p:cNvSpPr>
          <p:nvPr/>
        </p:nvSpPr>
        <p:spPr>
          <a:xfrm>
            <a:off x="1701800" y="6665595"/>
            <a:ext cx="6466840" cy="49784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>
              <a:lnSpc>
                <a:spcPct val="115369"/>
              </a:lnSpc>
              <a:buFontTx/>
              <a:buNone/>
            </a:pP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0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2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ea typeface="Pretendard Medium" charset="0"/>
              </a:rPr>
              <a:t>ㅣ</a:t>
            </a:r>
            <a:r>
              <a:rPr lang="en-US" sz="2800" b="0" i="0" strike="noStrike">
                <a:solidFill>
                  <a:srgbClr val="4585FB"/>
                </a:solidFill>
                <a:latin typeface="Pretendard Medium" charset="0"/>
              </a:rPr>
              <a:t> </a:t>
            </a:r>
            <a:r>
              <a:rPr lang="ko-KR" sz="2800" b="0" i="0" strike="noStrike">
                <a:solidFill>
                  <a:srgbClr val="4585FB"/>
                </a:solidFill>
                <a:latin typeface="Pretendard Medium" charset="0"/>
              </a:rPr>
              <a:t>광고 시간</a:t>
            </a:r>
            <a:endParaRPr lang="ko-KR" altLang="en-US" sz="2800" b="0" i="0" strike="noStrike">
              <a:solidFill>
                <a:srgbClr val="4585FB"/>
              </a:solidFill>
              <a:latin typeface="Pretendard Medium" charset="0"/>
            </a:endParaRPr>
          </a:p>
        </p:txBody>
      </p:sp>
      <p:sp>
        <p:nvSpPr>
          <p:cNvPr id="98" name="Rect 0"/>
          <p:cNvSpPr txBox="1">
            <a:spLocks/>
          </p:cNvSpPr>
          <p:nvPr/>
        </p:nvSpPr>
        <p:spPr>
          <a:xfrm>
            <a:off x="1712595" y="7332345"/>
            <a:ext cx="6440170" cy="120078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광고는 시간당으로 설정되며 진행중인 광고가 있다면 등록이 불가능하도록 구현했습니다.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체인형식으로 광고시간에 따라 광고마감과 시작이 이루어 집니다.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99" name="그림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540" y="3765550"/>
            <a:ext cx="4382770" cy="4551680"/>
          </a:xfrm>
          <a:prstGeom prst="rect">
            <a:avLst/>
          </a:prstGeom>
          <a:noFill/>
        </p:spPr>
      </p:pic>
      <p:pic>
        <p:nvPicPr>
          <p:cNvPr id="100" name="그림 2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330" y="3794760"/>
            <a:ext cx="4249420" cy="4714240"/>
          </a:xfrm>
          <a:prstGeom prst="rect">
            <a:avLst/>
          </a:prstGeom>
          <a:noFill/>
        </p:spPr>
      </p:pic>
      <p:sp>
        <p:nvSpPr>
          <p:cNvPr id="101" name="텍스트 상자 25"/>
          <p:cNvSpPr txBox="1">
            <a:spLocks/>
          </p:cNvSpPr>
          <p:nvPr/>
        </p:nvSpPr>
        <p:spPr>
          <a:xfrm>
            <a:off x="14380210" y="5855970"/>
            <a:ext cx="3321685" cy="563880"/>
          </a:xfrm>
          <a:prstGeom prst="rect">
            <a:avLst/>
          </a:prstGeom>
          <a:noFill/>
          <a:ln w="28575" cap="flat" cmpd="sng">
            <a:solidFill>
              <a:srgbClr val="4585FB">
                <a:alpha val="100000"/>
              </a:srgbClr>
            </a:solidFill>
            <a:prstDash val="solid"/>
            <a:round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2" name="도형 29"/>
          <p:cNvCxnSpPr>
            <a:stCxn id="101" idx="1"/>
          </p:cNvCxnSpPr>
          <p:nvPr/>
        </p:nvCxnSpPr>
        <p:spPr>
          <a:xfrm flipH="1" flipV="1">
            <a:off x="13105130" y="6137275"/>
            <a:ext cx="1275715" cy="1270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텍스트 상자 31"/>
          <p:cNvSpPr txBox="1">
            <a:spLocks/>
          </p:cNvSpPr>
          <p:nvPr/>
        </p:nvSpPr>
        <p:spPr>
          <a:xfrm>
            <a:off x="1724660" y="4424045"/>
            <a:ext cx="6440170" cy="147764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광고의 이미지와 링크를 설정하고 시작일과 종료일 삽입해 등록할 수 있습니다.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1800" dirty="0">
                <a:latin typeface="맑은 고딕" charset="0"/>
                <a:ea typeface="맑은 고딕" charset="0"/>
              </a:rPr>
              <a:t>광고가 시작하면 사용자페이지의 홈에 </a:t>
            </a:r>
            <a:r>
              <a:rPr lang="ko-KR" sz="1800" dirty="0" err="1">
                <a:latin typeface="맑은 고딕" charset="0"/>
                <a:ea typeface="맑은 고딕" charset="0"/>
              </a:rPr>
              <a:t>광고배너가</a:t>
            </a:r>
            <a:r>
              <a:rPr lang="ko-KR" sz="1800" dirty="0">
                <a:latin typeface="맑은 고딕" charset="0"/>
                <a:ea typeface="맑은 고딕" charset="0"/>
              </a:rPr>
              <a:t> 등록되고 이미지를 클릭하면 설정한 링크로 이동할 수 있습니다.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104" name="그림 3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275" y="8574405"/>
            <a:ext cx="4581525" cy="8102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>
            <a:extLst>
              <a:ext uri="{FF2B5EF4-FFF2-40B4-BE49-F238E27FC236}">
                <a16:creationId xmlns:a16="http://schemas.microsoft.com/office/drawing/2014/main" id="{8D4A2553-772F-4A7B-A4D5-E5B3003BC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29" y="6739199"/>
            <a:ext cx="1566001" cy="1566001"/>
          </a:xfrm>
          <a:prstGeom prst="rect">
            <a:avLst/>
          </a:prstGeom>
        </p:spPr>
      </p:pic>
      <p:pic>
        <p:nvPicPr>
          <p:cNvPr id="51" name="그림 4" descr="C:/Users/Kwonikhyeon/AppData/Roaming/PolarisOffice/ETemp/11364_20193032/fImage35611046500.png">
            <a:extLst>
              <a:ext uri="{FF2B5EF4-FFF2-40B4-BE49-F238E27FC236}">
                <a16:creationId xmlns:a16="http://schemas.microsoft.com/office/drawing/2014/main" id="{C0B130D4-A43E-43BF-BA85-ADAD76D9B6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32" y="4894897"/>
            <a:ext cx="1995805" cy="2046605"/>
          </a:xfrm>
          <a:prstGeom prst="rect">
            <a:avLst/>
          </a:prstGeom>
          <a:noFill/>
        </p:spPr>
      </p:pic>
      <p:pic>
        <p:nvPicPr>
          <p:cNvPr id="4" name="Picture " descr="C:/Users/Kwonikhyeon/AppData/Roaming/PolarisOffice/ETemp/11364_20193032/image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78800" y="-7556500"/>
            <a:ext cx="1906905" cy="17642205"/>
          </a:xfrm>
          <a:prstGeom prst="rect">
            <a:avLst/>
          </a:prstGeom>
          <a:noFill/>
        </p:spPr>
      </p:pic>
      <p:pic>
        <p:nvPicPr>
          <p:cNvPr id="5" name="Picture " descr="C:/Users/Kwonikhyeon/AppData/Roaming/PolarisOffice/ETemp/11364_20193032/image5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300" y="2209800"/>
            <a:ext cx="15991205" cy="27305"/>
          </a:xfrm>
          <a:prstGeom prst="rect">
            <a:avLst/>
          </a:prstGeom>
          <a:noFill/>
        </p:spPr>
      </p:pic>
      <p:pic>
        <p:nvPicPr>
          <p:cNvPr id="16" name="Picture " descr="C:/Users/Kwonikhyeon/AppData/Roaming/PolarisOffice/ETemp/11364_20193032/image8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1405" cy="27305"/>
          </a:xfrm>
          <a:prstGeom prst="rect">
            <a:avLst/>
          </a:prstGeom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>
            <a:off x="3416300" y="660400"/>
            <a:ext cx="11659870" cy="12465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7000" b="0" i="0" strike="noStrike" dirty="0">
                <a:solidFill>
                  <a:srgbClr val="4585FB"/>
                </a:solidFill>
                <a:latin typeface="Calibri" charset="0"/>
                <a:ea typeface="Pretendard Bold" charset="0"/>
              </a:rPr>
              <a:t>프로젝트</a:t>
            </a:r>
            <a:r>
              <a:rPr lang="ko-KR" sz="7000" b="0" i="0" strike="noStrike" dirty="0">
                <a:solidFill>
                  <a:srgbClr val="4585FB"/>
                </a:solidFill>
                <a:latin typeface="Calibri" charset="0"/>
                <a:ea typeface="Pretendard Bold" charset="0"/>
              </a:rPr>
              <a:t> 구성도</a:t>
            </a:r>
            <a:endParaRPr lang="ko-KR" altLang="en-US" sz="7000" b="0" i="0" strike="noStrike" dirty="0">
              <a:solidFill>
                <a:srgbClr val="4585FB"/>
              </a:solidFill>
              <a:latin typeface="Calibri" charset="0"/>
              <a:ea typeface="Pretendard 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1079500" y="533400"/>
            <a:ext cx="1906905" cy="15005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8500" b="0" i="0" strike="noStrike" spc="-470">
                <a:solidFill>
                  <a:srgbClr val="4585FB"/>
                </a:solidFill>
                <a:latin typeface="Poppins ExtraLight" charset="0"/>
                <a:ea typeface="Calibri" charset="0"/>
              </a:rPr>
              <a:t>01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  <a:ea typeface="Calibri" charset="0"/>
            </a:endParaRPr>
          </a:p>
        </p:txBody>
      </p:sp>
      <p:pic>
        <p:nvPicPr>
          <p:cNvPr id="24" name="그림 6" descr="C:/Users/Kwonikhyeon/AppData/Roaming/PolarisOffice/ETemp/11364_20193032/fImage7201106572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815" y="4744085"/>
            <a:ext cx="1803400" cy="1809750"/>
          </a:xfrm>
          <a:prstGeom prst="rect">
            <a:avLst/>
          </a:prstGeom>
          <a:noFill/>
        </p:spPr>
      </p:pic>
      <p:pic>
        <p:nvPicPr>
          <p:cNvPr id="26" name="그림 8" descr="C:/Users/Kwonikhyeon/AppData/Roaming/PolarisOffice/ETemp/11364_20193032/fImage24941108935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03" y="6981001"/>
            <a:ext cx="641240" cy="618212"/>
          </a:xfrm>
          <a:prstGeom prst="rect">
            <a:avLst/>
          </a:prstGeom>
          <a:noFill/>
        </p:spPr>
      </p:pic>
      <p:pic>
        <p:nvPicPr>
          <p:cNvPr id="28" name="그림 10" descr="C:/Users/Kwonikhyeon/AppData/Roaming/PolarisOffice/ETemp/11364_20193032/fImage19311104464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957" y="6137081"/>
            <a:ext cx="545384" cy="544056"/>
          </a:xfrm>
          <a:prstGeom prst="rect">
            <a:avLst/>
          </a:prstGeom>
          <a:noFill/>
        </p:spPr>
      </p:pic>
      <p:pic>
        <p:nvPicPr>
          <p:cNvPr id="29" name="그림 11" descr="C:/Users/Kwonikhyeon/AppData/Roaming/PolarisOffice/ETemp/11364_20193032/fImage138211115705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163" y="4521357"/>
            <a:ext cx="782320" cy="765810"/>
          </a:xfrm>
          <a:prstGeom prst="rect">
            <a:avLst/>
          </a:prstGeom>
          <a:noFill/>
        </p:spPr>
      </p:pic>
      <p:pic>
        <p:nvPicPr>
          <p:cNvPr id="30" name="그림 12" descr="C:/Users/Kwonikhyeon/AppData/Roaming/PolarisOffice/ETemp/11364_20193032/fImage5358111128145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785" y="4171192"/>
            <a:ext cx="889635" cy="886460"/>
          </a:xfrm>
          <a:prstGeom prst="rect">
            <a:avLst/>
          </a:prstGeom>
          <a:noFill/>
        </p:spPr>
      </p:pic>
      <p:pic>
        <p:nvPicPr>
          <p:cNvPr id="39" name="그림 23" descr="C:/Users/Kwonikhyeon/AppData/Roaming/PolarisOffice/ETemp/11364_20193032/image6.png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482850" y="6097905"/>
            <a:ext cx="6338570" cy="26670"/>
          </a:xfrm>
          <a:prstGeom prst="rect">
            <a:avLst/>
          </a:prstGeom>
          <a:noFill/>
        </p:spPr>
      </p:pic>
      <p:sp>
        <p:nvSpPr>
          <p:cNvPr id="40" name="텍스트 상자 24"/>
          <p:cNvSpPr txBox="1">
            <a:spLocks/>
          </p:cNvSpPr>
          <p:nvPr/>
        </p:nvSpPr>
        <p:spPr>
          <a:xfrm>
            <a:off x="1510030" y="2893417"/>
            <a:ext cx="1825625" cy="309059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400" dirty="0">
                <a:latin typeface="맑은 고딕" charset="0"/>
                <a:ea typeface="맑은 고딕" charset="0"/>
              </a:rPr>
              <a:t>인터페이스제공</a:t>
            </a:r>
            <a:endParaRPr lang="en-US" altLang="ko-KR" sz="1400" dirty="0">
              <a:latin typeface="맑은 고딕" charset="0"/>
              <a:ea typeface="맑은 고딕" charset="0"/>
            </a:endParaRPr>
          </a:p>
        </p:txBody>
      </p:sp>
      <p:sp>
        <p:nvSpPr>
          <p:cNvPr id="41" name="텍스트 상자 25"/>
          <p:cNvSpPr txBox="1">
            <a:spLocks/>
          </p:cNvSpPr>
          <p:nvPr/>
        </p:nvSpPr>
        <p:spPr>
          <a:xfrm>
            <a:off x="1520516" y="6389556"/>
            <a:ext cx="1825625" cy="309059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400" dirty="0">
                <a:latin typeface="맑은 고딕" charset="0"/>
                <a:ea typeface="맑은 고딕" charset="0"/>
              </a:rPr>
              <a:t>인터페이스제공</a:t>
            </a:r>
            <a:endParaRPr lang="ko-KR" altLang="en-US" sz="1400" dirty="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28"/>
          <p:cNvSpPr txBox="1">
            <a:spLocks/>
          </p:cNvSpPr>
          <p:nvPr/>
        </p:nvSpPr>
        <p:spPr>
          <a:xfrm>
            <a:off x="5774690" y="5789295"/>
            <a:ext cx="1825625" cy="3702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서비스 처리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29"/>
          <p:cNvSpPr txBox="1">
            <a:spLocks/>
          </p:cNvSpPr>
          <p:nvPr/>
        </p:nvSpPr>
        <p:spPr>
          <a:xfrm>
            <a:off x="7866673" y="4545423"/>
            <a:ext cx="2305050" cy="309059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400" dirty="0" err="1">
                <a:latin typeface="맑은 고딕" charset="0"/>
                <a:ea typeface="맑은 고딕" charset="0"/>
              </a:rPr>
              <a:t>DB작업</a:t>
            </a:r>
            <a:r>
              <a:rPr lang="ko-KR" sz="1400" dirty="0">
                <a:latin typeface="맑은 고딕" charset="0"/>
                <a:ea typeface="맑은 고딕" charset="0"/>
              </a:rPr>
              <a:t> 요청 전달</a:t>
            </a:r>
            <a:endParaRPr lang="ko-KR" altLang="en-US" sz="1400" dirty="0">
              <a:latin typeface="맑은 고딕" charset="0"/>
              <a:ea typeface="맑은 고딕" charset="0"/>
            </a:endParaRPr>
          </a:p>
        </p:txBody>
      </p:sp>
      <p:sp>
        <p:nvSpPr>
          <p:cNvPr id="47" name="텍스트 상자 31"/>
          <p:cNvSpPr txBox="1">
            <a:spLocks/>
          </p:cNvSpPr>
          <p:nvPr/>
        </p:nvSpPr>
        <p:spPr>
          <a:xfrm>
            <a:off x="12844145" y="5457481"/>
            <a:ext cx="2305050" cy="309059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400" dirty="0">
                <a:latin typeface="맑은 고딕" charset="0"/>
                <a:ea typeface="맑은 고딕" charset="0"/>
              </a:rPr>
              <a:t>데이터 전달</a:t>
            </a:r>
            <a:endParaRPr lang="ko-KR" altLang="en-US" sz="1400" dirty="0"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32"/>
          <p:cNvSpPr txBox="1">
            <a:spLocks/>
          </p:cNvSpPr>
          <p:nvPr/>
        </p:nvSpPr>
        <p:spPr>
          <a:xfrm>
            <a:off x="14961870" y="6807835"/>
            <a:ext cx="2305050" cy="524503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400" dirty="0" err="1"/>
              <a:t>데이터</a:t>
            </a:r>
            <a:r>
              <a:rPr sz="1400" dirty="0"/>
              <a:t> </a:t>
            </a:r>
            <a:r>
              <a:rPr sz="1400" dirty="0" err="1"/>
              <a:t>저장</a:t>
            </a:r>
            <a:r>
              <a:rPr sz="1400" dirty="0"/>
              <a:t>, </a:t>
            </a:r>
            <a:r>
              <a:rPr sz="1400" dirty="0" err="1"/>
              <a:t>조회</a:t>
            </a:r>
            <a:r>
              <a:rPr sz="1400" dirty="0"/>
              <a:t>, </a:t>
            </a:r>
            <a:r>
              <a:rPr sz="1400" dirty="0" err="1"/>
              <a:t>수정</a:t>
            </a:r>
            <a:r>
              <a:rPr sz="1400" dirty="0"/>
              <a:t>, </a:t>
            </a:r>
            <a:r>
              <a:rPr sz="1400" dirty="0" err="1"/>
              <a:t>삭제</a:t>
            </a:r>
            <a:r>
              <a:rPr sz="1400" dirty="0"/>
              <a:t> </a:t>
            </a:r>
            <a:r>
              <a:rPr sz="1400" dirty="0" err="1"/>
              <a:t>작업</a:t>
            </a:r>
            <a:r>
              <a:rPr sz="1400" dirty="0"/>
              <a:t> </a:t>
            </a:r>
            <a:r>
              <a:rPr sz="1400" dirty="0" err="1"/>
              <a:t>수행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09C21FB-59C0-43FF-BACB-1A922081BD96}"/>
              </a:ext>
            </a:extLst>
          </p:cNvPr>
          <p:cNvCxnSpPr/>
          <p:nvPr/>
        </p:nvCxnSpPr>
        <p:spPr>
          <a:xfrm>
            <a:off x="3733800" y="3848100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3BD2A49-FC1F-4832-9D29-33E6122D08DD}"/>
              </a:ext>
            </a:extLst>
          </p:cNvPr>
          <p:cNvCxnSpPr/>
          <p:nvPr/>
        </p:nvCxnSpPr>
        <p:spPr>
          <a:xfrm>
            <a:off x="8153400" y="4907280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5DFF032-11D2-48C2-89DD-323D9AEE709F}"/>
              </a:ext>
            </a:extLst>
          </p:cNvPr>
          <p:cNvCxnSpPr/>
          <p:nvPr/>
        </p:nvCxnSpPr>
        <p:spPr>
          <a:xfrm>
            <a:off x="8258908" y="6705649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26D75C2-09D1-416B-99F1-D1B3F1664DB5}"/>
              </a:ext>
            </a:extLst>
          </p:cNvPr>
          <p:cNvCxnSpPr/>
          <p:nvPr/>
        </p:nvCxnSpPr>
        <p:spPr>
          <a:xfrm>
            <a:off x="13209270" y="5812790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BC7D0E6-C35C-4A5C-90D7-3BF254A96D02}"/>
              </a:ext>
            </a:extLst>
          </p:cNvPr>
          <p:cNvCxnSpPr/>
          <p:nvPr/>
        </p:nvCxnSpPr>
        <p:spPr>
          <a:xfrm>
            <a:off x="3733800" y="7200900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텍스트 상자 29">
            <a:extLst>
              <a:ext uri="{FF2B5EF4-FFF2-40B4-BE49-F238E27FC236}">
                <a16:creationId xmlns:a16="http://schemas.microsoft.com/office/drawing/2014/main" id="{1AB7052B-F4F0-4840-A209-CA5F0D4A8281}"/>
              </a:ext>
            </a:extLst>
          </p:cNvPr>
          <p:cNvSpPr txBox="1">
            <a:spLocks/>
          </p:cNvSpPr>
          <p:nvPr/>
        </p:nvSpPr>
        <p:spPr>
          <a:xfrm>
            <a:off x="8007226" y="6826472"/>
            <a:ext cx="2305050" cy="309059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400" dirty="0" err="1">
                <a:latin typeface="맑은 고딕" charset="0"/>
                <a:ea typeface="맑은 고딕" charset="0"/>
              </a:rPr>
              <a:t>DB작업</a:t>
            </a:r>
            <a:r>
              <a:rPr lang="ko-KR" sz="1400" dirty="0">
                <a:latin typeface="맑은 고딕" charset="0"/>
                <a:ea typeface="맑은 고딕" charset="0"/>
              </a:rPr>
              <a:t> 요청 전달</a:t>
            </a:r>
            <a:endParaRPr lang="ko-KR" altLang="en-US" sz="1400" dirty="0">
              <a:latin typeface="맑은 고딕" charset="0"/>
              <a:ea typeface="맑은 고딕" charset="0"/>
            </a:endParaRPr>
          </a:p>
        </p:txBody>
      </p:sp>
      <p:sp>
        <p:nvSpPr>
          <p:cNvPr id="63" name="텍스트 상자 29">
            <a:extLst>
              <a:ext uri="{FF2B5EF4-FFF2-40B4-BE49-F238E27FC236}">
                <a16:creationId xmlns:a16="http://schemas.microsoft.com/office/drawing/2014/main" id="{9DB551A1-75FC-4A30-94AF-44D736D5F02B}"/>
              </a:ext>
            </a:extLst>
          </p:cNvPr>
          <p:cNvSpPr txBox="1">
            <a:spLocks/>
          </p:cNvSpPr>
          <p:nvPr/>
        </p:nvSpPr>
        <p:spPr>
          <a:xfrm>
            <a:off x="3440456" y="3496496"/>
            <a:ext cx="2305050" cy="309059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altLang="en-US" sz="1400" dirty="0">
                <a:latin typeface="맑은 고딕" charset="0"/>
                <a:ea typeface="맑은 고딕" charset="0"/>
              </a:rPr>
              <a:t>사용자 요청</a:t>
            </a:r>
          </a:p>
        </p:txBody>
      </p:sp>
      <p:sp>
        <p:nvSpPr>
          <p:cNvPr id="64" name="텍스트 상자 29">
            <a:extLst>
              <a:ext uri="{FF2B5EF4-FFF2-40B4-BE49-F238E27FC236}">
                <a16:creationId xmlns:a16="http://schemas.microsoft.com/office/drawing/2014/main" id="{B0F47958-FCA0-4FFA-BCC5-32C25FB67450}"/>
              </a:ext>
            </a:extLst>
          </p:cNvPr>
          <p:cNvSpPr txBox="1">
            <a:spLocks/>
          </p:cNvSpPr>
          <p:nvPr/>
        </p:nvSpPr>
        <p:spPr>
          <a:xfrm>
            <a:off x="3490943" y="6807835"/>
            <a:ext cx="2305050" cy="309059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altLang="en-US" sz="1400" dirty="0">
                <a:latin typeface="맑은 고딕" charset="0"/>
                <a:ea typeface="맑은 고딕" charset="0"/>
              </a:rPr>
              <a:t>관리자 요청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0C3AFD-D354-49A4-9E01-C5BC17D5E0A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86" y="3678873"/>
            <a:ext cx="1649094" cy="164909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920E183B-A9A2-4A34-BB6A-190DD03692D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277" y="6540128"/>
            <a:ext cx="1649094" cy="1649094"/>
          </a:xfrm>
          <a:prstGeom prst="rect">
            <a:avLst/>
          </a:prstGeom>
        </p:spPr>
      </p:pic>
      <p:pic>
        <p:nvPicPr>
          <p:cNvPr id="67" name="그림 10" descr="C:/Users/Kwonikhyeon/AppData/Roaming/PolarisOffice/ETemp/11364_20193032/fImage19311104464.png">
            <a:extLst>
              <a:ext uri="{FF2B5EF4-FFF2-40B4-BE49-F238E27FC236}">
                <a16:creationId xmlns:a16="http://schemas.microsoft.com/office/drawing/2014/main" id="{1761D75F-430E-4127-AD72-E43A6B4D31C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957" y="3175827"/>
            <a:ext cx="545384" cy="544056"/>
          </a:xfrm>
          <a:prstGeom prst="rect">
            <a:avLst/>
          </a:prstGeom>
          <a:noFill/>
        </p:spPr>
      </p:pic>
      <p:pic>
        <p:nvPicPr>
          <p:cNvPr id="68" name="그림 23" descr="C:/Users/Kwonikhyeon/AppData/Roaming/PolarisOffice/ETemp/11364_20193032/image6.png">
            <a:extLst>
              <a:ext uri="{FF2B5EF4-FFF2-40B4-BE49-F238E27FC236}">
                <a16:creationId xmlns:a16="http://schemas.microsoft.com/office/drawing/2014/main" id="{EC2BB5B6-52DB-498D-9A55-783375C0DE5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382039" y="6623050"/>
            <a:ext cx="6338570" cy="26670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C334AB-274E-47E7-8E0D-BF62A6A26A02}"/>
              </a:ext>
            </a:extLst>
          </p:cNvPr>
          <p:cNvSpPr/>
          <p:nvPr/>
        </p:nvSpPr>
        <p:spPr>
          <a:xfrm>
            <a:off x="7281978" y="9331171"/>
            <a:ext cx="1649094" cy="373293"/>
          </a:xfrm>
          <a:prstGeom prst="rect">
            <a:avLst/>
          </a:prstGeom>
          <a:solidFill>
            <a:srgbClr val="458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WAS</a:t>
            </a:r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B2DD40F-94DD-4F10-B0D4-550C6575FEDF}"/>
              </a:ext>
            </a:extLst>
          </p:cNvPr>
          <p:cNvSpPr/>
          <p:nvPr/>
        </p:nvSpPr>
        <p:spPr>
          <a:xfrm>
            <a:off x="10990706" y="9331171"/>
            <a:ext cx="1649094" cy="373293"/>
          </a:xfrm>
          <a:prstGeom prst="rect">
            <a:avLst/>
          </a:prstGeom>
          <a:solidFill>
            <a:srgbClr val="458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RESTful</a:t>
            </a:r>
            <a:endParaRPr lang="ko-KR" altLang="en-US" dirty="0"/>
          </a:p>
        </p:txBody>
      </p:sp>
      <p:pic>
        <p:nvPicPr>
          <p:cNvPr id="70" name="그림 23" descr="C:/Users/Kwonikhyeon/AppData/Roaming/PolarisOffice/ETemp/11364_20193032/image6.png">
            <a:extLst>
              <a:ext uri="{FF2B5EF4-FFF2-40B4-BE49-F238E27FC236}">
                <a16:creationId xmlns:a16="http://schemas.microsoft.com/office/drawing/2014/main" id="{63041DB0-E165-4728-90EC-FA969A4990DF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937336" y="6647757"/>
            <a:ext cx="6338570" cy="26670"/>
          </a:xfrm>
          <a:prstGeom prst="rect">
            <a:avLst/>
          </a:prstGeom>
          <a:noFill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A50379-1AAE-46CA-A481-205412C476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83" y="3651025"/>
            <a:ext cx="1566001" cy="1566001"/>
          </a:xfrm>
          <a:prstGeom prst="rect">
            <a:avLst/>
          </a:prstGeom>
        </p:spPr>
      </p:pic>
      <p:pic>
        <p:nvPicPr>
          <p:cNvPr id="75" name="그림 8" descr="C:/Users/Kwonikhyeon/AppData/Roaming/PolarisOffice/ETemp/11364_20193032/fImage249411089358.png">
            <a:extLst>
              <a:ext uri="{FF2B5EF4-FFF2-40B4-BE49-F238E27FC236}">
                <a16:creationId xmlns:a16="http://schemas.microsoft.com/office/drawing/2014/main" id="{73814157-2F5D-4884-81C2-5AE5BF40AFD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72" y="3842062"/>
            <a:ext cx="641240" cy="618212"/>
          </a:xfrm>
          <a:prstGeom prst="rect">
            <a:avLst/>
          </a:prstGeom>
          <a:noFill/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AAC1B929-5F50-4CA9-996A-5579F71CDF9F}"/>
              </a:ext>
            </a:extLst>
          </p:cNvPr>
          <p:cNvSpPr/>
          <p:nvPr/>
        </p:nvSpPr>
        <p:spPr>
          <a:xfrm>
            <a:off x="1778929" y="9372163"/>
            <a:ext cx="1649094" cy="373293"/>
          </a:xfrm>
          <a:prstGeom prst="rect">
            <a:avLst/>
          </a:prstGeom>
          <a:solidFill>
            <a:srgbClr val="458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Client</a:t>
            </a:r>
            <a:endParaRPr lang="ko-KR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" descr="C:/Users/Kwonikhyeon/AppData/Roaming/PolarisOffice/ETemp/10484_11071408/fImage42351090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427855" y="116840"/>
            <a:ext cx="1019175" cy="7570470"/>
          </a:xfrm>
          <a:prstGeom prst="rect">
            <a:avLst/>
          </a:prstGeom>
          <a:noFill/>
        </p:spPr>
      </p:pic>
      <p:pic>
        <p:nvPicPr>
          <p:cNvPr id="2" name="Picture " descr="C:/Users/Kwonikhyeon/AppData/Roaming/PolarisOffice/ETemp/10484_11071408/fImage82021091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78800" y="-7555865"/>
            <a:ext cx="1908810" cy="17643475"/>
          </a:xfrm>
          <a:prstGeom prst="rect">
            <a:avLst/>
          </a:prstGeom>
          <a:noFill/>
        </p:spPr>
      </p:pic>
      <p:pic>
        <p:nvPicPr>
          <p:cNvPr id="3" name="Picture " descr="C:/Users/Kwonikhyeon/AppData/Roaming/PolarisOffice/ETemp/10484_11071408/fImage1451092633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065" y="2209800"/>
            <a:ext cx="15992475" cy="27940"/>
          </a:xfrm>
          <a:prstGeom prst="rect">
            <a:avLst/>
          </a:prstGeom>
          <a:noFill/>
        </p:spPr>
      </p:pic>
      <p:pic>
        <p:nvPicPr>
          <p:cNvPr id="17" name="Picture " descr="C:/Users/Kwonikhyeon/AppData/Roaming/PolarisOffice/ETemp/10484_11071408/fImage1061093650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2675" cy="28575"/>
          </a:xfrm>
          <a:prstGeom prst="rect">
            <a:avLst/>
          </a:prstGeom>
          <a:noFill/>
        </p:spPr>
      </p:pic>
      <p:sp>
        <p:nvSpPr>
          <p:cNvPr id="81" name="Rect 0"/>
          <p:cNvSpPr txBox="1">
            <a:spLocks/>
          </p:cNvSpPr>
          <p:nvPr/>
        </p:nvSpPr>
        <p:spPr>
          <a:xfrm>
            <a:off x="1720850" y="3761105"/>
            <a:ext cx="6467475" cy="499110"/>
          </a:xfrm>
          <a:prstGeom prst="rect">
            <a:avLst/>
          </a:prstGeom>
        </p:spPr>
        <p:txBody>
          <a:bodyPr vert="horz" wrap="square" lIns="0" tIns="0" rIns="0" bIns="0" rtlCol="1" anchor="ctr">
            <a:noAutofit/>
          </a:bodyPr>
          <a:lstStyle/>
          <a:p>
            <a:pPr marL="0" indent="0" algn="just" defTabSz="914400" rtl="0" eaLnBrk="1" latinLnBrk="1" hangingPunct="1">
              <a:buFontTx/>
              <a:buNone/>
            </a:pPr>
            <a:r>
              <a:rPr sz="2800" dirty="0">
                <a:solidFill>
                  <a:srgbClr val="4585FB"/>
                </a:solidFill>
                <a:latin typeface="Pretendard Medium" charset="0"/>
                <a:ea typeface="맑은 고딕" charset="0"/>
                <a:sym typeface="맑은 고딕" charset="0"/>
              </a:rPr>
              <a:t>01 </a:t>
            </a:r>
            <a:r>
              <a:rPr sz="2800" dirty="0">
                <a:solidFill>
                  <a:srgbClr val="4585FB"/>
                </a:solidFill>
                <a:latin typeface="맑은 고딕" charset="0"/>
                <a:ea typeface="Pretendard Medium" charset="0"/>
                <a:sym typeface="맑은 고딕" charset="0"/>
              </a:rPr>
              <a:t>ㅣ</a:t>
            </a:r>
            <a:r>
              <a:rPr sz="2800" dirty="0">
                <a:solidFill>
                  <a:srgbClr val="4585FB"/>
                </a:solidFill>
                <a:latin typeface="Pretendard Medium" charset="0"/>
                <a:ea typeface="맑은 고딕" charset="0"/>
                <a:sym typeface="맑은 고딕" charset="0"/>
              </a:rPr>
              <a:t> </a:t>
            </a:r>
            <a:r>
              <a:rPr sz="2800" dirty="0" err="1">
                <a:solidFill>
                  <a:srgbClr val="4585FB"/>
                </a:solidFill>
                <a:latin typeface="Pretendard Medium" charset="0"/>
                <a:ea typeface="맑은 고딕" charset="0"/>
                <a:sym typeface="맑은 고딕" charset="0"/>
              </a:rPr>
              <a:t>광고</a:t>
            </a:r>
            <a:r>
              <a:rPr sz="2800" dirty="0">
                <a:solidFill>
                  <a:srgbClr val="4585FB"/>
                </a:solidFill>
                <a:latin typeface="Pretendard Medium" charset="0"/>
                <a:ea typeface="맑은 고딕" charset="0"/>
                <a:sym typeface="맑은 고딕" charset="0"/>
              </a:rPr>
              <a:t> </a:t>
            </a:r>
            <a:r>
              <a:rPr sz="2800" dirty="0" err="1">
                <a:solidFill>
                  <a:srgbClr val="4585FB"/>
                </a:solidFill>
                <a:latin typeface="Pretendard Medium" charset="0"/>
                <a:ea typeface="맑은 고딕" charset="0"/>
                <a:sym typeface="맑은 고딕" charset="0"/>
              </a:rPr>
              <a:t>관리</a:t>
            </a:r>
            <a:endParaRPr lang="ko-KR" altLang="en-US" sz="2800" dirty="0">
              <a:solidFill>
                <a:srgbClr val="4585FB"/>
              </a:solidFill>
              <a:latin typeface="Pretendard Medium" charset="0"/>
              <a:ea typeface="맑은 고딕" charset="0"/>
              <a:sym typeface="맑은 고딕" charset="0"/>
            </a:endParaRPr>
          </a:p>
        </p:txBody>
      </p:sp>
      <p:sp>
        <p:nvSpPr>
          <p:cNvPr id="84" name="Rect 0"/>
          <p:cNvSpPr txBox="1">
            <a:spLocks/>
          </p:cNvSpPr>
          <p:nvPr/>
        </p:nvSpPr>
        <p:spPr>
          <a:xfrm>
            <a:off x="1730375" y="4314825"/>
            <a:ext cx="6869430" cy="24765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59690" tIns="31115" rIns="59690" bIns="31115" anchor="t">
            <a:spAutoFit/>
          </a:bodyPr>
          <a:lstStyle/>
          <a:p>
            <a:pPr marL="169545" indent="-169545" algn="l" defTabSz="914400" rtl="0" eaLnBrk="1" latinLnBrk="1" hangingPunct="1">
              <a:buFont typeface="Wingdings"/>
              <a:buChar char=""/>
            </a:pPr>
            <a:endParaRPr lang="ko-KR" altLang="en-US" sz="1200">
              <a:latin typeface="맑은 고딕" charset="0"/>
              <a:ea typeface="맑은 고딕" charset="0"/>
              <a:sym typeface="맑은 고딕" charset="0"/>
            </a:endParaRPr>
          </a:p>
        </p:txBody>
      </p:sp>
      <p:pic>
        <p:nvPicPr>
          <p:cNvPr id="88" name="Picture " descr="C:/Users/Kwonikhyeon/AppData/Roaming/PolarisOffice/ETemp/10484_11071408/fImage42351098916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433570" y="4526280"/>
            <a:ext cx="1019175" cy="7582535"/>
          </a:xfrm>
          <a:prstGeom prst="rect">
            <a:avLst/>
          </a:prstGeom>
          <a:noFill/>
        </p:spPr>
      </p:pic>
      <p:pic>
        <p:nvPicPr>
          <p:cNvPr id="95" name="Picture " descr="C:/Users/Kwonikhyeon/AppData/Roaming/PolarisOffice/ETemp/10484_11071408/fImage13910995724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785" y="6280785"/>
            <a:ext cx="6391275" cy="27940"/>
          </a:xfrm>
          <a:prstGeom prst="rect">
            <a:avLst/>
          </a:prstGeom>
          <a:noFill/>
        </p:spPr>
      </p:pic>
      <p:sp>
        <p:nvSpPr>
          <p:cNvPr id="96" name="Rect 0"/>
          <p:cNvSpPr txBox="1">
            <a:spLocks/>
          </p:cNvSpPr>
          <p:nvPr/>
        </p:nvSpPr>
        <p:spPr>
          <a:xfrm>
            <a:off x="1701800" y="6665595"/>
            <a:ext cx="6467475" cy="498475"/>
          </a:xfrm>
          <a:prstGeom prst="rect">
            <a:avLst/>
          </a:prstGeom>
        </p:spPr>
        <p:txBody>
          <a:bodyPr vert="horz" wrap="square" lIns="0" tIns="0" rIns="0" bIns="0" rtlCol="1" anchor="ctr">
            <a:noAutofit/>
          </a:bodyPr>
          <a:lstStyle/>
          <a:p>
            <a:pPr marL="0" indent="0" algn="just" defTabSz="914400" rtl="0" eaLnBrk="1" latinLnBrk="1" hangingPunct="1">
              <a:buFontTx/>
              <a:buNone/>
            </a:pPr>
            <a:r>
              <a:rPr sz="2800" dirty="0">
                <a:solidFill>
                  <a:srgbClr val="4585FB"/>
                </a:solidFill>
                <a:latin typeface="Pretendard Medium" charset="0"/>
                <a:ea typeface="맑은 고딕" charset="0"/>
                <a:sym typeface="맑은 고딕" charset="0"/>
              </a:rPr>
              <a:t>02 </a:t>
            </a:r>
            <a:r>
              <a:rPr sz="2800" dirty="0">
                <a:solidFill>
                  <a:srgbClr val="4585FB"/>
                </a:solidFill>
                <a:latin typeface="맑은 고딕" charset="0"/>
                <a:ea typeface="Pretendard Medium" charset="0"/>
                <a:sym typeface="맑은 고딕" charset="0"/>
              </a:rPr>
              <a:t>ㅣ</a:t>
            </a:r>
            <a:r>
              <a:rPr sz="2800" dirty="0">
                <a:solidFill>
                  <a:srgbClr val="4585FB"/>
                </a:solidFill>
                <a:latin typeface="Pretendard Medium" charset="0"/>
                <a:ea typeface="맑은 고딕" charset="0"/>
                <a:sym typeface="맑은 고딕" charset="0"/>
              </a:rPr>
              <a:t> </a:t>
            </a:r>
            <a:r>
              <a:rPr sz="2800" dirty="0" err="1">
                <a:solidFill>
                  <a:srgbClr val="4585FB"/>
                </a:solidFill>
                <a:latin typeface="Pretendard Medium" charset="0"/>
                <a:ea typeface="맑은 고딕" charset="0"/>
                <a:sym typeface="맑은 고딕" charset="0"/>
              </a:rPr>
              <a:t>광고</a:t>
            </a:r>
            <a:r>
              <a:rPr sz="2800" dirty="0">
                <a:solidFill>
                  <a:srgbClr val="4585FB"/>
                </a:solidFill>
                <a:latin typeface="Pretendard Medium" charset="0"/>
                <a:ea typeface="맑은 고딕" charset="0"/>
                <a:sym typeface="맑은 고딕" charset="0"/>
              </a:rPr>
              <a:t> </a:t>
            </a:r>
            <a:r>
              <a:rPr sz="2800" dirty="0" err="1">
                <a:solidFill>
                  <a:srgbClr val="4585FB"/>
                </a:solidFill>
                <a:latin typeface="Pretendard Medium" charset="0"/>
                <a:ea typeface="맑은 고딕" charset="0"/>
                <a:sym typeface="맑은 고딕" charset="0"/>
              </a:rPr>
              <a:t>상태</a:t>
            </a:r>
            <a:endParaRPr lang="ko-KR" altLang="en-US" sz="2800" dirty="0">
              <a:solidFill>
                <a:srgbClr val="4585FB"/>
              </a:solidFill>
              <a:latin typeface="Pretendard Medium" charset="0"/>
              <a:ea typeface="맑은 고딕" charset="0"/>
              <a:sym typeface="맑은 고딕" charset="0"/>
            </a:endParaRPr>
          </a:p>
        </p:txBody>
      </p:sp>
      <p:sp>
        <p:nvSpPr>
          <p:cNvPr id="98" name="Rect 0"/>
          <p:cNvSpPr txBox="1">
            <a:spLocks/>
          </p:cNvSpPr>
          <p:nvPr/>
        </p:nvSpPr>
        <p:spPr>
          <a:xfrm>
            <a:off x="1712595" y="7332345"/>
            <a:ext cx="6440170" cy="893834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59690" tIns="31115" rIns="59690" bIns="31115" anchor="t">
            <a:spAutoFit/>
          </a:bodyPr>
          <a:lstStyle/>
          <a:p>
            <a:pPr marL="169545" indent="-169545" defTabSz="914400" rtl="0" eaLnBrk="1" latinLnBrk="1" hangingPunct="1">
              <a:buFont typeface="Wingdings"/>
              <a:buChar char=""/>
            </a:pPr>
            <a:r>
              <a:rPr dirty="0" err="1">
                <a:latin typeface="맑은 고딕" charset="0"/>
                <a:ea typeface="맑은 고딕" charset="0"/>
                <a:sym typeface="맑은 고딕" charset="0"/>
              </a:rPr>
              <a:t>광고</a:t>
            </a:r>
            <a:r>
              <a:rPr dirty="0">
                <a:latin typeface="맑은 고딕" charset="0"/>
                <a:ea typeface="맑은 고딕" charset="0"/>
                <a:sym typeface="맑은 고딕" charset="0"/>
              </a:rPr>
              <a:t> </a:t>
            </a:r>
            <a:r>
              <a:rPr dirty="0" err="1">
                <a:latin typeface="맑은 고딕" charset="0"/>
                <a:ea typeface="맑은 고딕" charset="0"/>
                <a:sym typeface="맑은 고딕" charset="0"/>
              </a:rPr>
              <a:t>최초</a:t>
            </a:r>
            <a:r>
              <a:rPr dirty="0">
                <a:latin typeface="맑은 고딕" charset="0"/>
                <a:ea typeface="맑은 고딕" charset="0"/>
                <a:sym typeface="맑은 고딕" charset="0"/>
              </a:rPr>
              <a:t> </a:t>
            </a:r>
            <a:r>
              <a:rPr dirty="0" err="1">
                <a:latin typeface="맑은 고딕" charset="0"/>
                <a:ea typeface="맑은 고딕" charset="0"/>
                <a:sym typeface="맑은 고딕" charset="0"/>
              </a:rPr>
              <a:t>등록</a:t>
            </a:r>
            <a:r>
              <a:rPr dirty="0">
                <a:latin typeface="맑은 고딕" charset="0"/>
                <a:ea typeface="맑은 고딕" charset="0"/>
                <a:sym typeface="맑은 고딕" charset="0"/>
              </a:rPr>
              <a:t> 시 </a:t>
            </a:r>
            <a:r>
              <a:rPr dirty="0" err="1">
                <a:latin typeface="맑은 고딕" charset="0"/>
                <a:ea typeface="맑은 고딕" charset="0"/>
                <a:sym typeface="맑은 고딕" charset="0"/>
              </a:rPr>
              <a:t>승인대기</a:t>
            </a:r>
            <a:r>
              <a:rPr dirty="0">
                <a:latin typeface="맑은 고딕" charset="0"/>
                <a:ea typeface="맑은 고딕" charset="0"/>
                <a:sym typeface="맑은 고딕" charset="0"/>
              </a:rPr>
              <a:t> </a:t>
            </a:r>
            <a:r>
              <a:rPr dirty="0" err="1">
                <a:latin typeface="맑은 고딕" charset="0"/>
                <a:ea typeface="맑은 고딕" charset="0"/>
                <a:sym typeface="맑은 고딕" charset="0"/>
              </a:rPr>
              <a:t>상태로</a:t>
            </a:r>
            <a:r>
              <a:rPr dirty="0">
                <a:latin typeface="맑은 고딕" charset="0"/>
                <a:ea typeface="맑은 고딕" charset="0"/>
                <a:sym typeface="맑은 고딕" charset="0"/>
              </a:rPr>
              <a:t> </a:t>
            </a:r>
            <a:r>
              <a:rPr dirty="0" err="1">
                <a:latin typeface="맑은 고딕" charset="0"/>
                <a:ea typeface="맑은 고딕" charset="0"/>
                <a:sym typeface="맑은 고딕" charset="0"/>
              </a:rPr>
              <a:t>등록되며</a:t>
            </a:r>
            <a:r>
              <a:rPr dirty="0">
                <a:latin typeface="맑은 고딕" charset="0"/>
                <a:ea typeface="맑은 고딕" charset="0"/>
                <a:sym typeface="맑은 고딕" charset="0"/>
              </a:rPr>
              <a:t> </a:t>
            </a:r>
            <a:r>
              <a:rPr dirty="0" err="1">
                <a:latin typeface="맑은 고딕" charset="0"/>
                <a:ea typeface="맑은 고딕" charset="0"/>
                <a:sym typeface="맑은 고딕" charset="0"/>
              </a:rPr>
              <a:t>최고</a:t>
            </a:r>
            <a:r>
              <a:rPr dirty="0">
                <a:latin typeface="맑은 고딕" charset="0"/>
                <a:ea typeface="맑은 고딕" charset="0"/>
                <a:sym typeface="맑은 고딕" charset="0"/>
              </a:rPr>
              <a:t> </a:t>
            </a:r>
            <a:r>
              <a:rPr dirty="0" err="1">
                <a:latin typeface="맑은 고딕" charset="0"/>
                <a:ea typeface="맑은 고딕" charset="0"/>
                <a:sym typeface="맑은 고딕" charset="0"/>
              </a:rPr>
              <a:t>관리자의</a:t>
            </a:r>
            <a:r>
              <a:rPr dirty="0">
                <a:latin typeface="맑은 고딕" charset="0"/>
                <a:ea typeface="맑은 고딕" charset="0"/>
                <a:sym typeface="맑은 고딕" charset="0"/>
              </a:rPr>
              <a:t> </a:t>
            </a:r>
            <a:r>
              <a:rPr dirty="0" err="1">
                <a:latin typeface="맑은 고딕" charset="0"/>
                <a:ea typeface="맑은 고딕" charset="0"/>
                <a:sym typeface="맑은 고딕" charset="0"/>
              </a:rPr>
              <a:t>승인</a:t>
            </a:r>
            <a:r>
              <a:rPr dirty="0">
                <a:latin typeface="맑은 고딕" charset="0"/>
                <a:ea typeface="맑은 고딕" charset="0"/>
                <a:sym typeface="맑은 고딕" charset="0"/>
              </a:rPr>
              <a:t> </a:t>
            </a:r>
            <a:r>
              <a:rPr dirty="0" err="1">
                <a:latin typeface="맑은 고딕" charset="0"/>
                <a:ea typeface="맑은 고딕" charset="0"/>
                <a:sym typeface="맑은 고딕" charset="0"/>
              </a:rPr>
              <a:t>이후</a:t>
            </a:r>
            <a:r>
              <a:rPr dirty="0">
                <a:latin typeface="맑은 고딕" charset="0"/>
                <a:ea typeface="맑은 고딕" charset="0"/>
                <a:sym typeface="맑은 고딕" charset="0"/>
              </a:rPr>
              <a:t> </a:t>
            </a:r>
            <a:r>
              <a:rPr dirty="0" err="1">
                <a:latin typeface="맑은 고딕" charset="0"/>
                <a:ea typeface="맑은 고딕" charset="0"/>
                <a:sym typeface="맑은 고딕" charset="0"/>
              </a:rPr>
              <a:t>광고</a:t>
            </a:r>
            <a:r>
              <a:rPr dirty="0">
                <a:latin typeface="맑은 고딕" charset="0"/>
                <a:ea typeface="맑은 고딕" charset="0"/>
                <a:sym typeface="맑은 고딕" charset="0"/>
              </a:rPr>
              <a:t> </a:t>
            </a:r>
            <a:r>
              <a:rPr dirty="0" err="1">
                <a:latin typeface="맑은 고딕" charset="0"/>
                <a:ea typeface="맑은 고딕" charset="0"/>
                <a:sym typeface="맑은 고딕" charset="0"/>
              </a:rPr>
              <a:t>대기상태로</a:t>
            </a:r>
            <a:r>
              <a:rPr dirty="0">
                <a:latin typeface="맑은 고딕" charset="0"/>
                <a:ea typeface="맑은 고딕" charset="0"/>
                <a:sym typeface="맑은 고딕" charset="0"/>
              </a:rPr>
              <a:t> </a:t>
            </a:r>
            <a:r>
              <a:rPr dirty="0" err="1">
                <a:latin typeface="맑은 고딕" charset="0"/>
                <a:ea typeface="맑은 고딕" charset="0"/>
                <a:sym typeface="맑은 고딕" charset="0"/>
              </a:rPr>
              <a:t>바뀌며</a:t>
            </a:r>
            <a:r>
              <a:rPr dirty="0">
                <a:latin typeface="맑은 고딕" charset="0"/>
                <a:ea typeface="맑은 고딕" charset="0"/>
                <a:sym typeface="맑은 고딕" charset="0"/>
              </a:rPr>
              <a:t> </a:t>
            </a:r>
            <a:r>
              <a:rPr dirty="0" err="1">
                <a:latin typeface="맑은 고딕" charset="0"/>
                <a:ea typeface="맑은 고딕" charset="0"/>
                <a:sym typeface="맑은 고딕" charset="0"/>
              </a:rPr>
              <a:t>이후</a:t>
            </a:r>
            <a:r>
              <a:rPr dirty="0">
                <a:latin typeface="맑은 고딕" charset="0"/>
                <a:ea typeface="맑은 고딕" charset="0"/>
                <a:sym typeface="맑은 고딕" charset="0"/>
              </a:rPr>
              <a:t> </a:t>
            </a:r>
            <a:r>
              <a:rPr dirty="0" err="1">
                <a:latin typeface="맑은 고딕" charset="0"/>
                <a:ea typeface="맑은 고딕" charset="0"/>
                <a:sym typeface="맑은 고딕" charset="0"/>
              </a:rPr>
              <a:t>광고</a:t>
            </a:r>
            <a:r>
              <a:rPr dirty="0">
                <a:latin typeface="맑은 고딕" charset="0"/>
                <a:ea typeface="맑은 고딕" charset="0"/>
                <a:sym typeface="맑은 고딕" charset="0"/>
              </a:rPr>
              <a:t> </a:t>
            </a:r>
            <a:r>
              <a:rPr dirty="0" err="1">
                <a:latin typeface="맑은 고딕" charset="0"/>
                <a:ea typeface="맑은 고딕" charset="0"/>
                <a:sym typeface="맑은 고딕" charset="0"/>
              </a:rPr>
              <a:t>시작시간이</a:t>
            </a:r>
            <a:r>
              <a:rPr dirty="0">
                <a:latin typeface="맑은 고딕" charset="0"/>
                <a:ea typeface="맑은 고딕" charset="0"/>
                <a:sym typeface="맑은 고딕" charset="0"/>
              </a:rPr>
              <a:t> </a:t>
            </a:r>
            <a:endParaRPr lang="en-US" dirty="0">
              <a:latin typeface="맑은 고딕" charset="0"/>
              <a:ea typeface="맑은 고딕" charset="0"/>
              <a:sym typeface="맑은 고딕" charset="0"/>
            </a:endParaRPr>
          </a:p>
          <a:p>
            <a:pPr defTabSz="914400" rtl="0" eaLnBrk="1" latinLnBrk="1" hangingPunct="1"/>
            <a:r>
              <a:rPr lang="en-US" dirty="0">
                <a:latin typeface="맑은 고딕" charset="0"/>
                <a:ea typeface="맑은 고딕" charset="0"/>
                <a:sym typeface="맑은 고딕" charset="0"/>
              </a:rPr>
              <a:t>  </a:t>
            </a:r>
            <a:r>
              <a:rPr dirty="0" err="1">
                <a:latin typeface="맑은 고딕" charset="0"/>
                <a:ea typeface="맑은 고딕" charset="0"/>
                <a:sym typeface="맑은 고딕" charset="0"/>
              </a:rPr>
              <a:t>되면</a:t>
            </a:r>
            <a:r>
              <a:rPr dirty="0">
                <a:latin typeface="맑은 고딕" charset="0"/>
                <a:ea typeface="맑은 고딕" charset="0"/>
                <a:sym typeface="맑은 고딕" charset="0"/>
              </a:rPr>
              <a:t> </a:t>
            </a:r>
            <a:r>
              <a:rPr dirty="0" err="1">
                <a:latin typeface="맑은 고딕" charset="0"/>
                <a:ea typeface="맑은 고딕" charset="0"/>
                <a:sym typeface="맑은 고딕" charset="0"/>
              </a:rPr>
              <a:t>스케줄러에</a:t>
            </a:r>
            <a:r>
              <a:rPr dirty="0">
                <a:latin typeface="맑은 고딕" charset="0"/>
                <a:ea typeface="맑은 고딕" charset="0"/>
                <a:sym typeface="맑은 고딕" charset="0"/>
              </a:rPr>
              <a:t> </a:t>
            </a:r>
            <a:r>
              <a:rPr dirty="0" err="1">
                <a:latin typeface="맑은 고딕" charset="0"/>
                <a:ea typeface="맑은 고딕" charset="0"/>
                <a:sym typeface="맑은 고딕" charset="0"/>
              </a:rPr>
              <a:t>의해</a:t>
            </a:r>
            <a:r>
              <a:rPr dirty="0">
                <a:latin typeface="맑은 고딕" charset="0"/>
                <a:ea typeface="맑은 고딕" charset="0"/>
                <a:sym typeface="맑은 고딕" charset="0"/>
              </a:rPr>
              <a:t> </a:t>
            </a:r>
            <a:r>
              <a:rPr dirty="0" err="1">
                <a:latin typeface="맑은 고딕" charset="0"/>
                <a:ea typeface="맑은 고딕" charset="0"/>
                <a:sym typeface="맑은 고딕" charset="0"/>
              </a:rPr>
              <a:t>광고가</a:t>
            </a:r>
            <a:r>
              <a:rPr dirty="0">
                <a:latin typeface="맑은 고딕" charset="0"/>
                <a:ea typeface="맑은 고딕" charset="0"/>
                <a:sym typeface="맑은 고딕" charset="0"/>
              </a:rPr>
              <a:t> </a:t>
            </a:r>
            <a:r>
              <a:rPr dirty="0" err="1">
                <a:latin typeface="맑은 고딕" charset="0"/>
                <a:ea typeface="맑은 고딕" charset="0"/>
                <a:sym typeface="맑은 고딕" charset="0"/>
              </a:rPr>
              <a:t>시작</a:t>
            </a:r>
            <a:r>
              <a:rPr dirty="0">
                <a:latin typeface="맑은 고딕" charset="0"/>
                <a:ea typeface="맑은 고딕" charset="0"/>
                <a:sym typeface="맑은 고딕" charset="0"/>
              </a:rPr>
              <a:t> </a:t>
            </a:r>
            <a:r>
              <a:rPr dirty="0" err="1">
                <a:latin typeface="맑은 고딕" charset="0"/>
                <a:ea typeface="맑은 고딕" charset="0"/>
                <a:sym typeface="맑은 고딕" charset="0"/>
              </a:rPr>
              <a:t>됩니다</a:t>
            </a:r>
            <a:r>
              <a:rPr dirty="0">
                <a:latin typeface="맑은 고딕" charset="0"/>
                <a:ea typeface="맑은 고딕" charset="0"/>
                <a:sym typeface="맑은 고딕" charset="0"/>
              </a:rPr>
              <a:t>.</a:t>
            </a:r>
            <a:endParaRPr lang="ko-KR" altLang="en-US" dirty="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03" name="Rect 0"/>
          <p:cNvSpPr txBox="1">
            <a:spLocks/>
          </p:cNvSpPr>
          <p:nvPr/>
        </p:nvSpPr>
        <p:spPr>
          <a:xfrm>
            <a:off x="1724660" y="4424045"/>
            <a:ext cx="6440805" cy="893834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59690" tIns="31115" rIns="59690" bIns="31115" anchor="t">
            <a:spAutoFit/>
          </a:bodyPr>
          <a:lstStyle/>
          <a:p>
            <a:pPr marL="169545" indent="-169545" algn="l" defTabSz="914400" rtl="0" eaLnBrk="1" latinLnBrk="1" hangingPunct="1">
              <a:buFont typeface="Wingdings"/>
              <a:buChar char=""/>
            </a:pPr>
            <a:r>
              <a:rPr>
                <a:latin typeface="맑은 고딕" charset="0"/>
                <a:ea typeface="맑은 고딕" charset="0"/>
                <a:sym typeface="맑은 고딕" charset="0"/>
              </a:rPr>
              <a:t>광고내용을 수정,삭제할 수 있으며 광고 상태값을 변경할 수 있습니다. 광고상태는 승인대기, 광고대기, 광고중, 반려됨, 광고만료 총 5개의 상태값이 있습니다.</a:t>
            </a:r>
            <a:endParaRPr lang="ko-KR" altLang="en-US">
              <a:latin typeface="맑은 고딕" charset="0"/>
              <a:ea typeface="맑은 고딕" charset="0"/>
              <a:sym typeface="맑은 고딕" charset="0"/>
            </a:endParaRPr>
          </a:p>
        </p:txBody>
      </p:sp>
      <p:pic>
        <p:nvPicPr>
          <p:cNvPr id="104" name="Picture " descr="C:/Users/Kwonikhyeon/AppData/Roaming/PolarisOffice/ETemp/10484_11071408/fImage4139111031478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7115" y="2386965"/>
            <a:ext cx="7098030" cy="3773170"/>
          </a:xfrm>
          <a:prstGeom prst="rect">
            <a:avLst/>
          </a:prstGeom>
          <a:noFill/>
        </p:spPr>
      </p:pic>
      <p:pic>
        <p:nvPicPr>
          <p:cNvPr id="105" name="Picture " descr="C:/Users/Kwonikhyeon/AppData/Roaming/PolarisOffice/ETemp/10484_11071408/fImage5866311049358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6540" y="6300470"/>
            <a:ext cx="8258810" cy="3832860"/>
          </a:xfrm>
          <a:prstGeom prst="rect">
            <a:avLst/>
          </a:prstGeom>
          <a:noFill/>
        </p:spPr>
      </p:pic>
      <p:sp>
        <p:nvSpPr>
          <p:cNvPr id="21" name="Rect 0">
            <a:extLst>
              <a:ext uri="{FF2B5EF4-FFF2-40B4-BE49-F238E27FC236}">
                <a16:creationId xmlns:a16="http://schemas.microsoft.com/office/drawing/2014/main" id="{B6AEE82E-3FEE-4E06-A793-577714A08232}"/>
              </a:ext>
            </a:extLst>
          </p:cNvPr>
          <p:cNvSpPr txBox="1">
            <a:spLocks/>
          </p:cNvSpPr>
          <p:nvPr/>
        </p:nvSpPr>
        <p:spPr>
          <a:xfrm>
            <a:off x="1079500" y="533400"/>
            <a:ext cx="1907540" cy="150114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60" dirty="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60" dirty="0">
                <a:solidFill>
                  <a:srgbClr val="4585FB"/>
                </a:solidFill>
                <a:latin typeface="Poppins ExtraLight" charset="0"/>
              </a:rPr>
              <a:t>5</a:t>
            </a:r>
            <a:endParaRPr lang="ko-KR" altLang="en-US" sz="8500" b="0" i="0" strike="noStrike" dirty="0">
              <a:solidFill>
                <a:srgbClr val="4585FB"/>
              </a:solidFill>
              <a:latin typeface="Poppins ExtraLight" charset="0"/>
            </a:endParaRPr>
          </a:p>
        </p:txBody>
      </p:sp>
      <p:sp>
        <p:nvSpPr>
          <p:cNvPr id="22" name="Rect 0">
            <a:extLst>
              <a:ext uri="{FF2B5EF4-FFF2-40B4-BE49-F238E27FC236}">
                <a16:creationId xmlns:a16="http://schemas.microsoft.com/office/drawing/2014/main" id="{7D92EB1E-860B-46BA-A61C-353F32120E65}"/>
              </a:ext>
            </a:extLst>
          </p:cNvPr>
          <p:cNvSpPr txBox="1">
            <a:spLocks/>
          </p:cNvSpPr>
          <p:nvPr/>
        </p:nvSpPr>
        <p:spPr>
          <a:xfrm>
            <a:off x="3416300" y="660400"/>
            <a:ext cx="13056870" cy="124714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 dirty="0">
                <a:solidFill>
                  <a:srgbClr val="4585FB"/>
                </a:solidFill>
                <a:ea typeface="Pretendard Bold" charset="0"/>
              </a:rPr>
              <a:t>[광고] 광고 </a:t>
            </a:r>
            <a:r>
              <a:rPr lang="ko-KR" altLang="en-US" sz="7000" b="0" i="0" strike="noStrike" dirty="0">
                <a:solidFill>
                  <a:srgbClr val="4585FB"/>
                </a:solidFill>
                <a:ea typeface="Pretendard Bold" charset="0"/>
              </a:rPr>
              <a:t>관리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" descr="C:/Users/Kwonikhyeon/AppData/Roaming/PolarisOffice/ETemp/11364_20193032/image1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427855" y="116840"/>
            <a:ext cx="1019810" cy="7571105"/>
          </a:xfrm>
          <a:prstGeom prst="rect">
            <a:avLst/>
          </a:prstGeom>
          <a:noFill/>
        </p:spPr>
      </p:pic>
      <p:pic>
        <p:nvPicPr>
          <p:cNvPr id="2" name="Picture " descr="C:/Users/Kwonikhyeon/AppData/Roaming/PolarisOffice/ETemp/11364_20193032/image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78800" y="-7555865"/>
            <a:ext cx="1909445" cy="17644110"/>
          </a:xfrm>
          <a:prstGeom prst="rect">
            <a:avLst/>
          </a:prstGeom>
          <a:noFill/>
        </p:spPr>
      </p:pic>
      <p:pic>
        <p:nvPicPr>
          <p:cNvPr id="3" name="Picture " descr="C:/Users/Kwonikhyeon/AppData/Roaming/PolarisOffice/ETemp/11364_20193032/image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065" y="2209800"/>
            <a:ext cx="15993110" cy="28575"/>
          </a:xfrm>
          <a:prstGeom prst="rect">
            <a:avLst/>
          </a:prstGeom>
          <a:noFill/>
        </p:spPr>
      </p:pic>
      <p:pic>
        <p:nvPicPr>
          <p:cNvPr id="17" name="Picture " descr="C:/Users/Kwonikhyeon/AppData/Roaming/PolarisOffice/ETemp/11364_20193032/image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3310" cy="29210"/>
          </a:xfrm>
          <a:prstGeom prst="rect">
            <a:avLst/>
          </a:prstGeom>
          <a:noFill/>
        </p:spPr>
      </p:pic>
      <p:sp>
        <p:nvSpPr>
          <p:cNvPr id="81" name="Rect 0"/>
          <p:cNvSpPr txBox="1">
            <a:spLocks/>
          </p:cNvSpPr>
          <p:nvPr/>
        </p:nvSpPr>
        <p:spPr>
          <a:xfrm>
            <a:off x="1720850" y="3761105"/>
            <a:ext cx="6468110" cy="49974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 defTabSz="914400" rtl="0" eaLnBrk="1" latinLnBrk="1" hangingPunct="1">
              <a:buFontTx/>
              <a:buNone/>
            </a:pPr>
            <a:r>
              <a:rPr sz="2800">
                <a:solidFill>
                  <a:srgbClr val="4585FB"/>
                </a:solidFill>
                <a:latin typeface="Pretendard Medium" charset="0"/>
                <a:ea typeface="맑은 고딕" charset="0"/>
              </a:rPr>
              <a:t>01 </a:t>
            </a:r>
            <a:r>
              <a:rPr sz="2800">
                <a:solidFill>
                  <a:srgbClr val="4585FB"/>
                </a:solidFill>
                <a:latin typeface="맑은 고딕" charset="0"/>
                <a:ea typeface="Pretendard Medium" charset="0"/>
              </a:rPr>
              <a:t>ㅣ</a:t>
            </a:r>
            <a:r>
              <a:rPr sz="2800">
                <a:solidFill>
                  <a:srgbClr val="4585FB"/>
                </a:solidFill>
                <a:latin typeface="Pretendard Medium" charset="0"/>
                <a:ea typeface="맑은 고딕" charset="0"/>
              </a:rPr>
              <a:t> 로그 </a:t>
            </a:r>
            <a:r>
              <a:rPr lang="ko-KR" sz="2800">
                <a:solidFill>
                  <a:srgbClr val="4585FB"/>
                </a:solidFill>
                <a:latin typeface="Pretendard Medium" charset="0"/>
                <a:ea typeface="맑은 고딕" charset="0"/>
              </a:rPr>
              <a:t>분리</a:t>
            </a:r>
            <a:endParaRPr lang="ko-KR" altLang="en-US" sz="2800">
              <a:solidFill>
                <a:srgbClr val="4585FB"/>
              </a:solidFill>
              <a:latin typeface="Pretendard Medium" charset="0"/>
              <a:ea typeface="맑은 고딕" charset="0"/>
            </a:endParaRPr>
          </a:p>
        </p:txBody>
      </p:sp>
      <p:pic>
        <p:nvPicPr>
          <p:cNvPr id="88" name="Picture " descr="C:/Users/Kwonikhyeon/AppData/Roaming/PolarisOffice/ETemp/11364_20193032/image1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433570" y="4733925"/>
            <a:ext cx="1019810" cy="7583170"/>
          </a:xfrm>
          <a:prstGeom prst="rect">
            <a:avLst/>
          </a:prstGeom>
          <a:noFill/>
        </p:spPr>
      </p:pic>
      <p:pic>
        <p:nvPicPr>
          <p:cNvPr id="95" name="Picture " descr="C:/Users/Kwonikhyeon/AppData/Roaming/PolarisOffice/ETemp/11364_20193032/image26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785" y="6280785"/>
            <a:ext cx="6391910" cy="28575"/>
          </a:xfrm>
          <a:prstGeom prst="rect">
            <a:avLst/>
          </a:prstGeom>
          <a:noFill/>
        </p:spPr>
      </p:pic>
      <p:sp>
        <p:nvSpPr>
          <p:cNvPr id="96" name="Rect 0"/>
          <p:cNvSpPr txBox="1">
            <a:spLocks/>
          </p:cNvSpPr>
          <p:nvPr/>
        </p:nvSpPr>
        <p:spPr>
          <a:xfrm>
            <a:off x="1701800" y="6665595"/>
            <a:ext cx="6468110" cy="49911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 defTabSz="914400" rtl="0" eaLnBrk="1" latinLnBrk="1" hangingPunct="1">
              <a:buFontTx/>
              <a:buNone/>
            </a:pPr>
            <a:r>
              <a:rPr sz="2800">
                <a:solidFill>
                  <a:srgbClr val="4585FB"/>
                </a:solidFill>
                <a:latin typeface="Pretendard Medium" charset="0"/>
                <a:ea typeface="맑은 고딕" charset="0"/>
              </a:rPr>
              <a:t>02 </a:t>
            </a:r>
            <a:r>
              <a:rPr sz="2800">
                <a:solidFill>
                  <a:srgbClr val="4585FB"/>
                </a:solidFill>
                <a:latin typeface="맑은 고딕" charset="0"/>
                <a:ea typeface="Pretendard Medium" charset="0"/>
              </a:rPr>
              <a:t>ㅣ</a:t>
            </a:r>
            <a:r>
              <a:rPr sz="2800">
                <a:solidFill>
                  <a:srgbClr val="4585FB"/>
                </a:solidFill>
                <a:latin typeface="Pretendard Medium" charset="0"/>
                <a:ea typeface="맑은 고딕" charset="0"/>
              </a:rPr>
              <a:t> 롤링 설정</a:t>
            </a:r>
            <a:endParaRPr lang="ko-KR" altLang="en-US" sz="2800">
              <a:solidFill>
                <a:srgbClr val="4585FB"/>
              </a:solidFill>
              <a:latin typeface="Pretendard Medium" charset="0"/>
              <a:ea typeface="맑은 고딕" charset="0"/>
            </a:endParaRPr>
          </a:p>
        </p:txBody>
      </p:sp>
      <p:sp>
        <p:nvSpPr>
          <p:cNvPr id="98" name="Rect 0"/>
          <p:cNvSpPr txBox="1">
            <a:spLocks/>
          </p:cNvSpPr>
          <p:nvPr/>
        </p:nvSpPr>
        <p:spPr>
          <a:xfrm>
            <a:off x="1712595" y="7273290"/>
            <a:ext cx="6440805" cy="154114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59690" tIns="31115" rIns="59690" bIns="31115" numCol="1" anchor="t">
            <a:spAutoFit/>
          </a:bodyPr>
          <a:lstStyle/>
          <a:p>
            <a:pPr marL="169545" indent="-169545" defTabSz="914400" rtl="0" eaLnBrk="1" latinLnBrk="1" hangingPunct="1">
              <a:buFont typeface="Wingdings"/>
              <a:buChar char=""/>
            </a:pPr>
            <a:r>
              <a:rPr sz="1600" b="1"/>
              <a:t>롤링 조건</a:t>
            </a:r>
            <a:r>
              <a:rPr sz="1600"/>
              <a:t>: 로그 파일은 </a:t>
            </a:r>
            <a:r>
              <a:rPr sz="1600" b="1"/>
              <a:t>50MB</a:t>
            </a:r>
            <a:r>
              <a:rPr sz="1600"/>
              <a:t>를 초과하거나 하루가 지나면 새로운 파일로 롤링됩니다.</a:t>
            </a:r>
            <a:endParaRPr lang="ko-KR" altLang="en-US" sz="1600"/>
          </a:p>
          <a:p>
            <a:pPr marL="169545" indent="-169545" defTabSz="914400" rtl="0" eaLnBrk="1" latinLnBrk="1" hangingPunct="1">
              <a:buFont typeface="Wingdings"/>
              <a:buChar char=""/>
            </a:pPr>
            <a:r>
              <a:rPr sz="1600" b="1"/>
              <a:t>디렉토리 구성</a:t>
            </a:r>
            <a:r>
              <a:rPr sz="1600"/>
              <a:t>: 로그 파일은 </a:t>
            </a:r>
            <a:r>
              <a:rPr sz="1600" b="1"/>
              <a:t>날짜 단위</a:t>
            </a:r>
            <a:r>
              <a:rPr sz="1600"/>
              <a:t>로 디렉토리를 형성하여 보관합니다.</a:t>
            </a:r>
            <a:endParaRPr lang="ko-KR" altLang="en-US" sz="1600"/>
          </a:p>
          <a:p>
            <a:pPr marL="169545" indent="-169545" defTabSz="914400" rtl="0" eaLnBrk="1" latinLnBrk="1" hangingPunct="1">
              <a:buFont typeface="Wingdings"/>
              <a:buChar char=""/>
            </a:pPr>
            <a:r>
              <a:rPr sz="1600" b="1"/>
              <a:t>최대 파일 수</a:t>
            </a:r>
            <a:r>
              <a:rPr sz="1600"/>
              <a:t>: 디렉토리당 최대 5개의 로그 파일을 유지하며, 초과 시 오래된 파일은 자동 삭제됩니다.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103" name="Rect 0"/>
          <p:cNvSpPr txBox="1">
            <a:spLocks/>
          </p:cNvSpPr>
          <p:nvPr/>
        </p:nvSpPr>
        <p:spPr>
          <a:xfrm>
            <a:off x="1724660" y="4349750"/>
            <a:ext cx="6441440" cy="89344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59690" tIns="31115" rIns="59690" bIns="31115" numCol="1" anchor="t">
            <a:spAutoFit/>
          </a:bodyPr>
          <a:lstStyle/>
          <a:p>
            <a:pPr marL="169545" indent="-169545" algn="l" defTabSz="914400" rtl="0" eaLnBrk="1" latinLnBrk="1" hangingPunct="1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Log4j2를 사용하여 어플리케이션 로그를 D</a:t>
            </a:r>
            <a:r>
              <a:rPr lang="ko-KR">
                <a:latin typeface="맑은 고딕" charset="0"/>
                <a:ea typeface="맑은 고딕" charset="0"/>
              </a:rPr>
              <a:t>EBUG, INFO, WARN, ERROR 등 로그 레벨별로 분리하여 관리합니다.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9545" indent="-169545" algn="l" defTabSz="914400" rtl="0" eaLnBrk="1" latinLnBrk="1" hangingPunct="1">
              <a:buFont typeface="Wingdings"/>
              <a:buChar char=""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9500" y="533400"/>
            <a:ext cx="1908175" cy="150177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5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50">
                <a:solidFill>
                  <a:srgbClr val="4585FB"/>
                </a:solidFill>
                <a:latin typeface="Poppins ExtraLight" charset="0"/>
              </a:rPr>
              <a:t>6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3416300" y="660400"/>
            <a:ext cx="13057505" cy="124777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[배포]Spring 로그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pic>
        <p:nvPicPr>
          <p:cNvPr id="104" name="그림 36" descr="C:/Users/Kwonikhyeon/AppData/Roaming/PolarisOffice/ETemp/11364_20193032/fImage2582751279328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270" y="2386965"/>
            <a:ext cx="5340350" cy="3173095"/>
          </a:xfrm>
          <a:prstGeom prst="rect">
            <a:avLst/>
          </a:prstGeom>
          <a:noFill/>
        </p:spPr>
      </p:pic>
      <p:pic>
        <p:nvPicPr>
          <p:cNvPr id="105" name="그림 37" descr="C:/Users/Kwonikhyeon/AppData/Roaming/PolarisOffice/ETemp/11364_20193032/fImage29535512806827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445" y="6256020"/>
            <a:ext cx="5337810" cy="3217545"/>
          </a:xfrm>
          <a:prstGeom prst="rect">
            <a:avLst/>
          </a:prstGeom>
          <a:noFill/>
        </p:spPr>
      </p:pic>
      <p:sp>
        <p:nvSpPr>
          <p:cNvPr id="106" name="텍스트 상자 38"/>
          <p:cNvSpPr txBox="1">
            <a:spLocks/>
          </p:cNvSpPr>
          <p:nvPr/>
        </p:nvSpPr>
        <p:spPr>
          <a:xfrm>
            <a:off x="12675235" y="5648325"/>
            <a:ext cx="3617595" cy="3702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&lt;</a:t>
            </a:r>
            <a:r>
              <a:rPr lang="ko-KR" sz="1800">
                <a:latin typeface="맑은 고딕" charset="0"/>
                <a:ea typeface="맑은 고딕" charset="0"/>
              </a:rPr>
              <a:t>어플리케이션 로그</a:t>
            </a:r>
            <a:r>
              <a:rPr sz="1800">
                <a:latin typeface="맑은 고딕" charset="0"/>
                <a:ea typeface="맑은 고딕" charset="0"/>
              </a:rPr>
              <a:t>&gt;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" name="텍스트 상자 39"/>
          <p:cNvSpPr txBox="1">
            <a:spLocks/>
          </p:cNvSpPr>
          <p:nvPr/>
        </p:nvSpPr>
        <p:spPr>
          <a:xfrm>
            <a:off x="12672695" y="9514840"/>
            <a:ext cx="3617595" cy="3702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&lt;</a:t>
            </a:r>
            <a:r>
              <a:rPr lang="ko-KR" sz="1800">
                <a:latin typeface="맑은 고딕" charset="0"/>
                <a:ea typeface="맑은 고딕" charset="0"/>
              </a:rPr>
              <a:t>루트 로그</a:t>
            </a:r>
            <a:r>
              <a:rPr sz="1800">
                <a:latin typeface="맑은 고딕" charset="0"/>
                <a:ea typeface="맑은 고딕" charset="0"/>
              </a:rPr>
              <a:t>&gt;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8" name="텍스트 상자 40"/>
          <p:cNvSpPr txBox="1">
            <a:spLocks/>
          </p:cNvSpPr>
          <p:nvPr/>
        </p:nvSpPr>
        <p:spPr>
          <a:xfrm>
            <a:off x="1722120" y="5028565"/>
            <a:ext cx="6441440" cy="16021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59690" tIns="31115" rIns="59690" bIns="31115" numCol="1" anchor="t">
            <a:spAutoFit/>
          </a:bodyPr>
          <a:lstStyle/>
          <a:p>
            <a:pPr marL="228600" indent="-228600">
              <a:buFont typeface="맑은 고딕"/>
              <a:buChar char="•"/>
            </a:pPr>
            <a:r>
              <a:rPr sz="1600" b="1"/>
              <a:t>DEBUG</a:t>
            </a:r>
            <a:r>
              <a:rPr sz="1600"/>
              <a:t>: 디버깅 목적의 세부 정보. 개발 시 사용.</a:t>
            </a:r>
            <a:endParaRPr lang="ko-KR" altLang="en-US" sz="1600"/>
          </a:p>
          <a:p>
            <a:pPr marL="228600" indent="-228600">
              <a:buFont typeface="맑은 고딕"/>
              <a:buChar char="•"/>
            </a:pPr>
            <a:r>
              <a:rPr sz="1600" b="1"/>
              <a:t>INFO</a:t>
            </a:r>
            <a:r>
              <a:rPr sz="1600"/>
              <a:t>: 일반적인 실행 정보. 시스템 상태를 기록.</a:t>
            </a:r>
            <a:endParaRPr lang="ko-KR" altLang="en-US" sz="1600"/>
          </a:p>
          <a:p>
            <a:pPr marL="228600" indent="-228600">
              <a:buFont typeface="맑은 고딕"/>
              <a:buChar char="•"/>
            </a:pPr>
            <a:r>
              <a:rPr sz="1600" b="1"/>
              <a:t>WARN</a:t>
            </a:r>
            <a:r>
              <a:rPr sz="1600"/>
              <a:t>: 경고 메시지. 잠재적인 문제를 나타냄.</a:t>
            </a:r>
            <a:endParaRPr lang="ko-KR" altLang="en-US" sz="1600"/>
          </a:p>
          <a:p>
            <a:pPr marL="228600" indent="-228600">
              <a:buFont typeface="맑은 고딕"/>
              <a:buChar char="•"/>
            </a:pPr>
            <a:r>
              <a:rPr sz="1600" b="1"/>
              <a:t>ERROR</a:t>
            </a:r>
            <a:r>
              <a:rPr sz="1600"/>
              <a:t>: 실행 중 발생한 오류. 즉시 해결 필요.</a:t>
            </a:r>
            <a:endParaRPr lang="ko-KR" altLang="en-US" sz="1600"/>
          </a:p>
          <a:p>
            <a:pPr marL="228600" indent="-228600">
              <a:buFont typeface="맑은 고딕"/>
              <a:buChar char="•"/>
            </a:pPr>
            <a:endParaRPr lang="ko-KR" altLang="en-US">
              <a:latin typeface="맑은 고딕" charset="0"/>
              <a:ea typeface="맑은 고딕" charset="0"/>
            </a:endParaRPr>
          </a:p>
          <a:p>
            <a:pPr marL="169545" indent="-169545" algn="l" defTabSz="914400" rtl="0" eaLnBrk="1" latinLnBrk="1" hangingPunct="1">
              <a:buFont typeface="Wingdings"/>
              <a:buChar char=""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" descr="C:/Users/Kwonikhyeon/AppData/Roaming/PolarisOffice/ETemp/11364_20193032/image1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427855" y="116840"/>
            <a:ext cx="1019810" cy="7571105"/>
          </a:xfrm>
          <a:prstGeom prst="rect">
            <a:avLst/>
          </a:prstGeom>
          <a:noFill/>
        </p:spPr>
      </p:pic>
      <p:pic>
        <p:nvPicPr>
          <p:cNvPr id="2" name="Picture " descr="C:/Users/Kwonikhyeon/AppData/Roaming/PolarisOffice/ETemp/11364_20193032/image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78800" y="-7555865"/>
            <a:ext cx="1909445" cy="17644110"/>
          </a:xfrm>
          <a:prstGeom prst="rect">
            <a:avLst/>
          </a:prstGeom>
          <a:noFill/>
        </p:spPr>
      </p:pic>
      <p:pic>
        <p:nvPicPr>
          <p:cNvPr id="3" name="Picture " descr="C:/Users/Kwonikhyeon/AppData/Roaming/PolarisOffice/ETemp/11364_20193032/image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065" y="2209800"/>
            <a:ext cx="15993110" cy="28575"/>
          </a:xfrm>
          <a:prstGeom prst="rect">
            <a:avLst/>
          </a:prstGeom>
          <a:noFill/>
        </p:spPr>
      </p:pic>
      <p:pic>
        <p:nvPicPr>
          <p:cNvPr id="17" name="Picture " descr="C:/Users/Kwonikhyeon/AppData/Roaming/PolarisOffice/ETemp/11364_20193032/image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3310" cy="29210"/>
          </a:xfrm>
          <a:prstGeom prst="rect">
            <a:avLst/>
          </a:prstGeom>
          <a:noFill/>
        </p:spPr>
      </p:pic>
      <p:sp>
        <p:nvSpPr>
          <p:cNvPr id="81" name="Rect 0"/>
          <p:cNvSpPr txBox="1">
            <a:spLocks/>
          </p:cNvSpPr>
          <p:nvPr/>
        </p:nvSpPr>
        <p:spPr>
          <a:xfrm>
            <a:off x="1720850" y="3761105"/>
            <a:ext cx="6468110" cy="49974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 defTabSz="914400" rtl="0" eaLnBrk="1" latinLnBrk="1" hangingPunct="1">
              <a:buFontTx/>
              <a:buNone/>
            </a:pPr>
            <a:r>
              <a:rPr sz="2800">
                <a:solidFill>
                  <a:srgbClr val="4585FB"/>
                </a:solidFill>
                <a:latin typeface="Pretendard Medium" charset="0"/>
                <a:ea typeface="맑은 고딕" charset="0"/>
              </a:rPr>
              <a:t>01 </a:t>
            </a:r>
            <a:r>
              <a:rPr sz="2800">
                <a:solidFill>
                  <a:srgbClr val="4585FB"/>
                </a:solidFill>
                <a:latin typeface="맑은 고딕" charset="0"/>
                <a:ea typeface="Pretendard Medium" charset="0"/>
              </a:rPr>
              <a:t>ㅣ</a:t>
            </a:r>
            <a:r>
              <a:rPr sz="2800">
                <a:solidFill>
                  <a:srgbClr val="4585FB"/>
                </a:solidFill>
                <a:latin typeface="Pretendard Medium" charset="0"/>
                <a:ea typeface="맑은 고딕" charset="0"/>
              </a:rPr>
              <a:t> 로그 </a:t>
            </a:r>
            <a:r>
              <a:rPr lang="ko-KR" sz="2800">
                <a:solidFill>
                  <a:srgbClr val="4585FB"/>
                </a:solidFill>
                <a:latin typeface="Pretendard Medium" charset="0"/>
                <a:ea typeface="맑은 고딕" charset="0"/>
              </a:rPr>
              <a:t>분리</a:t>
            </a:r>
            <a:endParaRPr lang="ko-KR" altLang="en-US" sz="2800">
              <a:solidFill>
                <a:srgbClr val="4585FB"/>
              </a:solidFill>
              <a:latin typeface="Pretendard Medium" charset="0"/>
              <a:ea typeface="맑은 고딕" charset="0"/>
            </a:endParaRPr>
          </a:p>
        </p:txBody>
      </p:sp>
      <p:pic>
        <p:nvPicPr>
          <p:cNvPr id="88" name="Picture " descr="C:/Users/Kwonikhyeon/AppData/Roaming/PolarisOffice/ETemp/11364_20193032/image1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433570" y="5074920"/>
            <a:ext cx="1019810" cy="7583170"/>
          </a:xfrm>
          <a:prstGeom prst="rect">
            <a:avLst/>
          </a:prstGeom>
          <a:noFill/>
        </p:spPr>
      </p:pic>
      <p:pic>
        <p:nvPicPr>
          <p:cNvPr id="95" name="Picture " descr="C:/Users/Kwonikhyeon/AppData/Roaming/PolarisOffice/ETemp/11364_20193032/image26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785" y="6280785"/>
            <a:ext cx="6391910" cy="28575"/>
          </a:xfrm>
          <a:prstGeom prst="rect">
            <a:avLst/>
          </a:prstGeom>
          <a:noFill/>
        </p:spPr>
      </p:pic>
      <p:sp>
        <p:nvSpPr>
          <p:cNvPr id="96" name="Rect 0"/>
          <p:cNvSpPr txBox="1">
            <a:spLocks/>
          </p:cNvSpPr>
          <p:nvPr/>
        </p:nvSpPr>
        <p:spPr>
          <a:xfrm>
            <a:off x="1701800" y="6665595"/>
            <a:ext cx="6468110" cy="49911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just" defTabSz="914400" rtl="0" eaLnBrk="1" latinLnBrk="1" hangingPunct="1">
              <a:buFontTx/>
              <a:buNone/>
            </a:pPr>
            <a:r>
              <a:rPr sz="2800">
                <a:solidFill>
                  <a:srgbClr val="4585FB"/>
                </a:solidFill>
                <a:latin typeface="Pretendard Medium" charset="0"/>
                <a:ea typeface="맑은 고딕" charset="0"/>
              </a:rPr>
              <a:t>02 </a:t>
            </a:r>
            <a:r>
              <a:rPr sz="2800">
                <a:solidFill>
                  <a:srgbClr val="4585FB"/>
                </a:solidFill>
                <a:latin typeface="맑은 고딕" charset="0"/>
                <a:ea typeface="Pretendard Medium" charset="0"/>
              </a:rPr>
              <a:t>ㅣ</a:t>
            </a:r>
            <a:r>
              <a:rPr sz="2800">
                <a:solidFill>
                  <a:srgbClr val="4585FB"/>
                </a:solidFill>
                <a:latin typeface="Pretendard Medium" charset="0"/>
                <a:ea typeface="맑은 고딕" charset="0"/>
              </a:rPr>
              <a:t> </a:t>
            </a:r>
            <a:r>
              <a:rPr lang="ko-KR" sz="2800">
                <a:solidFill>
                  <a:srgbClr val="4585FB"/>
                </a:solidFill>
                <a:latin typeface="Pretendard Medium" charset="0"/>
                <a:ea typeface="맑은 고딕" charset="0"/>
              </a:rPr>
              <a:t>롤링</a:t>
            </a:r>
            <a:r>
              <a:rPr sz="2800">
                <a:solidFill>
                  <a:srgbClr val="4585FB"/>
                </a:solidFill>
                <a:latin typeface="Pretendard Medium" charset="0"/>
                <a:ea typeface="맑은 고딕" charset="0"/>
              </a:rPr>
              <a:t> </a:t>
            </a:r>
            <a:r>
              <a:rPr lang="ko-KR" sz="2800">
                <a:solidFill>
                  <a:srgbClr val="4585FB"/>
                </a:solidFill>
                <a:latin typeface="Pretendard Medium" charset="0"/>
                <a:ea typeface="맑은 고딕" charset="0"/>
              </a:rPr>
              <a:t>설정</a:t>
            </a:r>
            <a:endParaRPr lang="ko-KR" altLang="en-US" sz="2800">
              <a:solidFill>
                <a:srgbClr val="4585FB"/>
              </a:solidFill>
              <a:latin typeface="Pretendard Medium" charset="0"/>
              <a:ea typeface="맑은 고딕" charset="0"/>
            </a:endParaRPr>
          </a:p>
        </p:txBody>
      </p:sp>
      <p:sp>
        <p:nvSpPr>
          <p:cNvPr id="98" name="Rect 0"/>
          <p:cNvSpPr txBox="1">
            <a:spLocks/>
          </p:cNvSpPr>
          <p:nvPr/>
        </p:nvSpPr>
        <p:spPr>
          <a:xfrm>
            <a:off x="1712595" y="7302500"/>
            <a:ext cx="6649085" cy="178752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59690" tIns="31115" rIns="59690" bIns="31115" numCol="1" anchor="t">
            <a:spAutoFit/>
          </a:bodyPr>
          <a:lstStyle/>
          <a:p>
            <a:pPr marL="254000" indent="-254000" algn="l" defTabSz="914400" rtl="0" eaLnBrk="1" latinLnBrk="1" hangingPunct="1">
              <a:buFont typeface="Wingdings"/>
              <a:buChar char=""/>
            </a:pPr>
            <a:r>
              <a:rPr lang="ko-KR" sz="1600" b="1">
                <a:latin typeface="맑은 고딕" charset="0"/>
                <a:ea typeface="맑은 고딕" charset="0"/>
              </a:rPr>
              <a:t>파일 구성</a:t>
            </a:r>
            <a:r>
              <a:rPr lang="ko-KR" sz="1600">
                <a:latin typeface="맑은 고딕" charset="0"/>
                <a:ea typeface="맑은 고딕" charset="0"/>
              </a:rPr>
              <a:t>:로그 파일은 </a:t>
            </a:r>
            <a:r>
              <a:rPr lang="ko-KR" sz="1600" b="1">
                <a:latin typeface="맑은 고딕" charset="0"/>
                <a:ea typeface="맑은 고딕" charset="0"/>
              </a:rPr>
              <a:t>날짜 단위</a:t>
            </a:r>
            <a:r>
              <a:rPr lang="ko-KR" sz="1600" b="0">
                <a:latin typeface="맑은 고딕" charset="0"/>
                <a:ea typeface="맑은 고딕" charset="0"/>
              </a:rPr>
              <a:t>로 형성하고 </a:t>
            </a:r>
            <a:r>
              <a:rPr lang="ko-KR" sz="1600" b="1">
                <a:latin typeface="맑은 고딕" charset="0"/>
                <a:ea typeface="맑은 고딕" charset="0"/>
              </a:rPr>
              <a:t>7일간 보관</a:t>
            </a:r>
            <a:r>
              <a:rPr lang="ko-KR" sz="1600" b="0">
                <a:latin typeface="맑은 고딕" charset="0"/>
                <a:ea typeface="맑은 고딕" charset="0"/>
              </a:rPr>
              <a:t>하며 7일뒤 파일은 자동 삭제됩니다.</a:t>
            </a:r>
            <a:endParaRPr lang="ko-KR" altLang="en-US" sz="1600" b="0">
              <a:latin typeface="맑은 고딕" charset="0"/>
              <a:ea typeface="맑은 고딕" charset="0"/>
            </a:endParaRPr>
          </a:p>
          <a:p>
            <a:pPr marL="254000" indent="-254000" algn="l" defTabSz="914400" rtl="0" eaLnBrk="1" latinLnBrk="1" hangingPunct="1">
              <a:buFont typeface="Wingdings"/>
              <a:buChar char=""/>
            </a:pPr>
            <a:r>
              <a:rPr sz="1600" b="1"/>
              <a:t>롤링 조건</a:t>
            </a:r>
            <a:r>
              <a:rPr sz="1600"/>
              <a:t>: 로그 파일은 </a:t>
            </a:r>
            <a:r>
              <a:rPr sz="1600" b="1"/>
              <a:t>20MB</a:t>
            </a:r>
            <a:r>
              <a:rPr sz="1600"/>
              <a:t>를 초과하거나 하루가 지나면 새로운 파일로 롤링됩니다.</a:t>
            </a:r>
            <a:endParaRPr lang="ko-KR" altLang="en-US" sz="1600"/>
          </a:p>
          <a:p>
            <a:pPr marL="169545" indent="-169545" defTabSz="914400" rtl="0" eaLnBrk="1" latinLnBrk="1" hangingPunct="1">
              <a:buFont typeface="Wingdings"/>
              <a:buChar char=""/>
            </a:pPr>
            <a:r>
              <a:rPr lang="ko-KR" sz="1600" b="1">
                <a:latin typeface="맑은 고딕" charset="0"/>
                <a:ea typeface="맑은 고딕" charset="0"/>
              </a:rPr>
              <a:t> 압축</a:t>
            </a:r>
            <a:r>
              <a:rPr lang="ko-KR" sz="1600" b="0">
                <a:latin typeface="맑은 고딕" charset="0"/>
                <a:ea typeface="맑은 고딕" charset="0"/>
              </a:rPr>
              <a:t>:</a:t>
            </a:r>
            <a:r>
              <a:rPr sz="1600">
                <a:latin typeface="맑은 고딕" charset="0"/>
                <a:ea typeface="맑은 고딕" charset="0"/>
              </a:rPr>
              <a:t>날짜변경이 이루어지거나 파일크기가 초과되어 새로운 파일</a:t>
            </a:r>
            <a:r>
              <a:rPr lang="ko-KR" sz="1600">
                <a:latin typeface="맑은 고딕" charset="0"/>
                <a:ea typeface="맑은 고딕" charset="0"/>
              </a:rPr>
              <a:t>  </a:t>
            </a:r>
            <a:r>
              <a:rPr sz="1600">
                <a:latin typeface="맑은 고딕" charset="0"/>
                <a:ea typeface="맑은 고딕" charset="0"/>
              </a:rPr>
              <a:t>로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169545" indent="-169545" defTabSz="914400" rtl="0" eaLnBrk="1" latinLnBrk="1" hangingPunct="1">
              <a:buFontTx/>
              <a:buNone/>
            </a:pPr>
            <a:r>
              <a:rPr lang="ko-KR" sz="1600">
                <a:latin typeface="맑은 고딕" charset="0"/>
                <a:ea typeface="맑은 고딕" charset="0"/>
              </a:rPr>
              <a:t>   </a:t>
            </a:r>
            <a:r>
              <a:rPr sz="1600">
                <a:latin typeface="맑은 고딕" charset="0"/>
                <a:ea typeface="맑은 고딕" charset="0"/>
              </a:rPr>
              <a:t>넘어서면 </a:t>
            </a:r>
            <a:r>
              <a:rPr lang="ko-KR" sz="1600">
                <a:latin typeface="맑은 고딕" charset="0"/>
                <a:ea typeface="맑은 고딕" charset="0"/>
              </a:rPr>
              <a:t>새 파일로 회전되고 </a:t>
            </a:r>
            <a:r>
              <a:rPr lang="ko-KR" sz="1600" b="1">
                <a:latin typeface="맑은 고딕" charset="0"/>
                <a:ea typeface="맑은 고딕" charset="0"/>
              </a:rPr>
              <a:t>용량절약을 위해 .gz확장자로 저장</a:t>
            </a:r>
            <a:r>
              <a:rPr lang="ko-KR" sz="1600">
                <a:latin typeface="맑은 고딕" charset="0"/>
                <a:ea typeface="맑은 고딕" charset="0"/>
              </a:rPr>
              <a:t>됩니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169545" indent="-169545" defTabSz="914400" rtl="0" eaLnBrk="1" latinLnBrk="1" hangingPunct="1">
              <a:buFontTx/>
              <a:buNone/>
            </a:pPr>
            <a:r>
              <a:rPr lang="ko-KR" sz="1600">
                <a:latin typeface="맑은 고딕" charset="0"/>
                <a:ea typeface="맑은 고딕" charset="0"/>
              </a:rPr>
              <a:t>   다.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103" name="Rect 0"/>
          <p:cNvSpPr txBox="1">
            <a:spLocks/>
          </p:cNvSpPr>
          <p:nvPr/>
        </p:nvSpPr>
        <p:spPr>
          <a:xfrm>
            <a:off x="1724660" y="4349750"/>
            <a:ext cx="6441440" cy="169354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59690" tIns="31115" rIns="59690" bIns="31115" numCol="1" anchor="t">
            <a:spAutoFit/>
          </a:bodyPr>
          <a:lstStyle/>
          <a:p>
            <a:pPr marL="254000" indent="-254000" algn="l" defTabSz="914400" rtl="0" eaLnBrk="1" latinLnBrk="1" hangingPunct="1">
              <a:buFont typeface="Wingdings"/>
              <a:buChar char=""/>
            </a:pPr>
            <a:r>
              <a:rPr lang="ko-KR">
                <a:latin typeface="맑은 고딕" charset="0"/>
                <a:ea typeface="맑은 고딕" charset="0"/>
              </a:rPr>
              <a:t>Winston</a:t>
            </a:r>
            <a:r>
              <a:rPr>
                <a:latin typeface="맑은 고딕" charset="0"/>
                <a:ea typeface="맑은 고딕" charset="0"/>
              </a:rPr>
              <a:t>를 사용하여 로그를 D</a:t>
            </a:r>
            <a:r>
              <a:rPr lang="ko-KR">
                <a:latin typeface="맑은 고딕" charset="0"/>
                <a:ea typeface="맑은 고딕" charset="0"/>
              </a:rPr>
              <a:t>EBUG, INFO, WARN, ERROR 등 로그 레벨별로 분리하여 관리합니다.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54000" indent="-254000" algn="l" defTabSz="914400" rtl="0" eaLnBrk="1" latinLnBrk="1" hangingPunct="1">
              <a:buFont typeface="Wingdings"/>
              <a:buChar char=""/>
            </a:pP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169545" indent="-169545" defTabSz="914400" rtl="0" eaLnBrk="1" latinLnBrk="1" hangingPunct="1">
              <a:buFontTx/>
              <a:buNone/>
            </a:pPr>
            <a:endParaRPr lang="ko-KR" altLang="en-US" sz="1600" b="1"/>
          </a:p>
          <a:p>
            <a:pPr marL="169545" indent="-169545" defTabSz="914400" rtl="0" eaLnBrk="1" latinLnBrk="1" hangingPunct="1">
              <a:buFontTx/>
              <a:buNone/>
            </a:pPr>
            <a:endParaRPr lang="ko-KR" altLang="en-US" b="0">
              <a:latin typeface="맑은 고딕" charset="0"/>
              <a:ea typeface="맑은 고딕" charset="0"/>
            </a:endParaRPr>
          </a:p>
          <a:p>
            <a:pPr marL="169545" indent="-169545" algn="l" defTabSz="914400" rtl="0" eaLnBrk="1" latinLnBrk="1" hangingPunct="1">
              <a:buFont typeface="Wingdings"/>
              <a:buChar char=""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9500" y="533400"/>
            <a:ext cx="1908175" cy="150177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5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50">
                <a:solidFill>
                  <a:srgbClr val="4585FB"/>
                </a:solidFill>
                <a:latin typeface="Poppins ExtraLight" charset="0"/>
              </a:rPr>
              <a:t>6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3416300" y="660400"/>
            <a:ext cx="13057505" cy="124777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[배포]Node 로그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06" name="Rect 0"/>
          <p:cNvSpPr txBox="1">
            <a:spLocks/>
          </p:cNvSpPr>
          <p:nvPr/>
        </p:nvSpPr>
        <p:spPr>
          <a:xfrm>
            <a:off x="12675235" y="5648325"/>
            <a:ext cx="3617595" cy="3702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&lt;</a:t>
            </a:r>
            <a:r>
              <a:rPr lang="ko-KR" sz="1800">
                <a:latin typeface="맑은 고딕" charset="0"/>
                <a:ea typeface="맑은 고딕" charset="0"/>
              </a:rPr>
              <a:t>파일 로그</a:t>
            </a:r>
            <a:r>
              <a:rPr sz="1800">
                <a:latin typeface="맑은 고딕" charset="0"/>
                <a:ea typeface="맑은 고딕" charset="0"/>
              </a:rPr>
              <a:t>&gt;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7" name="Rect 0"/>
          <p:cNvSpPr txBox="1">
            <a:spLocks/>
          </p:cNvSpPr>
          <p:nvPr/>
        </p:nvSpPr>
        <p:spPr>
          <a:xfrm>
            <a:off x="12672695" y="9514840"/>
            <a:ext cx="3617595" cy="3702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&lt;</a:t>
            </a:r>
            <a:r>
              <a:rPr lang="ko-KR" sz="1800">
                <a:latin typeface="맑은 고딕" charset="0"/>
                <a:ea typeface="맑은 고딕" charset="0"/>
              </a:rPr>
              <a:t>터미널 로그</a:t>
            </a:r>
            <a:r>
              <a:rPr sz="1800">
                <a:latin typeface="맑은 고딕" charset="0"/>
                <a:ea typeface="맑은 고딕" charset="0"/>
              </a:rPr>
              <a:t>&gt;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9" name="그림 41" descr="C:/Users/Kwonikhyeon/AppData/Roaming/PolarisOffice/ETemp/11364_20193032/fImage988681301996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915" y="6403975"/>
            <a:ext cx="5871845" cy="2966085"/>
          </a:xfrm>
          <a:prstGeom prst="rect">
            <a:avLst/>
          </a:prstGeom>
          <a:noFill/>
        </p:spPr>
      </p:pic>
      <p:pic>
        <p:nvPicPr>
          <p:cNvPr id="110" name="그림 42" descr="C:/Users/Kwonikhyeon/AppData/Roaming/PolarisOffice/ETemp/11364_20193032/fImage298137130249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55" y="2460625"/>
            <a:ext cx="5826760" cy="3084195"/>
          </a:xfrm>
          <a:prstGeom prst="rect">
            <a:avLst/>
          </a:prstGeom>
          <a:noFill/>
        </p:spPr>
      </p:pic>
      <p:sp>
        <p:nvSpPr>
          <p:cNvPr id="111" name="텍스트 상자 43"/>
          <p:cNvSpPr txBox="1">
            <a:spLocks/>
          </p:cNvSpPr>
          <p:nvPr/>
        </p:nvSpPr>
        <p:spPr>
          <a:xfrm>
            <a:off x="1722120" y="5028565"/>
            <a:ext cx="6441440" cy="16021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59690" tIns="31115" rIns="59690" bIns="31115" numCol="1" anchor="t">
            <a:spAutoFit/>
          </a:bodyPr>
          <a:lstStyle/>
          <a:p>
            <a:pPr marL="228600" indent="-228600">
              <a:buFont typeface="맑은 고딕"/>
              <a:buChar char="•"/>
            </a:pPr>
            <a:r>
              <a:rPr sz="1600" b="1"/>
              <a:t>DEBUG</a:t>
            </a:r>
            <a:r>
              <a:rPr sz="1600"/>
              <a:t>: 디버깅 목적의 세부 정보. 개발 시 사용.</a:t>
            </a:r>
            <a:endParaRPr lang="ko-KR" altLang="en-US" sz="1600"/>
          </a:p>
          <a:p>
            <a:pPr marL="228600" indent="-228600">
              <a:buFont typeface="맑은 고딕"/>
              <a:buChar char="•"/>
            </a:pPr>
            <a:r>
              <a:rPr sz="1600" b="1"/>
              <a:t>INFO</a:t>
            </a:r>
            <a:r>
              <a:rPr sz="1600"/>
              <a:t>: 일반적인 실행 정보. 시스템 상태를 기록.</a:t>
            </a:r>
            <a:endParaRPr lang="ko-KR" altLang="en-US" sz="1600"/>
          </a:p>
          <a:p>
            <a:pPr marL="228600" indent="-228600">
              <a:buFont typeface="맑은 고딕"/>
              <a:buChar char="•"/>
            </a:pPr>
            <a:r>
              <a:rPr sz="1600" b="1"/>
              <a:t>WARN</a:t>
            </a:r>
            <a:r>
              <a:rPr sz="1600"/>
              <a:t>: 경고 메시지. 잠재적인 문제를 나타냄.</a:t>
            </a:r>
            <a:endParaRPr lang="ko-KR" altLang="en-US" sz="1600"/>
          </a:p>
          <a:p>
            <a:pPr marL="228600" indent="-228600">
              <a:buFont typeface="맑은 고딕"/>
              <a:buChar char="•"/>
            </a:pPr>
            <a:r>
              <a:rPr sz="1600" b="1"/>
              <a:t>ERROR</a:t>
            </a:r>
            <a:r>
              <a:rPr sz="1600"/>
              <a:t>: 실행 중 발생한 오류. 즉시 해결 필요.</a:t>
            </a:r>
            <a:endParaRPr lang="ko-KR" altLang="en-US" sz="1600"/>
          </a:p>
          <a:p>
            <a:pPr marL="228600" indent="-228600">
              <a:buFont typeface="맑은 고딕"/>
              <a:buChar char="•"/>
            </a:pPr>
            <a:endParaRPr lang="ko-KR" altLang="en-US">
              <a:latin typeface="맑은 고딕" charset="0"/>
              <a:ea typeface="맑은 고딕" charset="0"/>
            </a:endParaRPr>
          </a:p>
          <a:p>
            <a:pPr marL="169545" indent="-169545" algn="l" defTabSz="914400" rtl="0" eaLnBrk="1" latinLnBrk="1" hangingPunct="1">
              <a:buFont typeface="Wingdings"/>
              <a:buChar char=""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0" y="0"/>
            <a:ext cx="2070100" cy="2070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98600" y="1143000"/>
            <a:ext cx="76454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0" i="0" u="none" strike="noStrike" spc="-300" dirty="0">
                <a:solidFill>
                  <a:srgbClr val="4F79B7"/>
                </a:solidFill>
                <a:latin typeface="+mn-ea"/>
              </a:rPr>
              <a:t>자체평가 의견 </a:t>
            </a:r>
            <a:r>
              <a:rPr lang="en-US" altLang="ko-KR" sz="4800" b="0" i="0" u="none" strike="noStrike" spc="-300" dirty="0">
                <a:solidFill>
                  <a:srgbClr val="4F79B7"/>
                </a:solidFill>
                <a:latin typeface="+mn-ea"/>
              </a:rPr>
              <a:t>(</a:t>
            </a:r>
            <a:r>
              <a:rPr lang="ko-KR" altLang="en-US" sz="4800" b="0" i="0" u="none" strike="noStrike" spc="-300" dirty="0">
                <a:solidFill>
                  <a:srgbClr val="4F79B7"/>
                </a:solidFill>
                <a:latin typeface="+mn-ea"/>
              </a:rPr>
              <a:t>잘한 점</a:t>
            </a:r>
            <a:r>
              <a:rPr lang="en-US" altLang="ko-KR" sz="4800" b="0" i="0" u="none" strike="noStrike" spc="-300" dirty="0">
                <a:solidFill>
                  <a:srgbClr val="4F79B7"/>
                </a:solidFill>
                <a:latin typeface="+mn-ea"/>
              </a:rPr>
              <a:t>)</a:t>
            </a:r>
            <a:endParaRPr lang="ko-KR" altLang="ko-KR" sz="4800" b="0" i="0" u="none" strike="noStrike" spc="-300" dirty="0">
              <a:solidFill>
                <a:srgbClr val="4F79B7"/>
              </a:solidFill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759B568-D6D3-43A5-A67E-051FEC444B52}"/>
              </a:ext>
            </a:extLst>
          </p:cNvPr>
          <p:cNvGrpSpPr/>
          <p:nvPr/>
        </p:nvGrpSpPr>
        <p:grpSpPr>
          <a:xfrm>
            <a:off x="4829175" y="4707255"/>
            <a:ext cx="9853295" cy="1845310"/>
            <a:chOff x="4829175" y="4707255"/>
            <a:chExt cx="9853295" cy="184531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84C9108-3C1E-4846-A92A-D18A48907198}"/>
                </a:ext>
              </a:extLst>
            </p:cNvPr>
            <p:cNvSpPr/>
            <p:nvPr/>
          </p:nvSpPr>
          <p:spPr>
            <a:xfrm>
              <a:off x="4829175" y="4778375"/>
              <a:ext cx="8928100" cy="1333500"/>
            </a:xfrm>
            <a:prstGeom prst="roundRect">
              <a:avLst/>
            </a:prstGeom>
            <a:solidFill>
              <a:srgbClr val="F4F8FD"/>
            </a:solidFill>
            <a:ln>
              <a:solidFill>
                <a:srgbClr val="B9C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300" dirty="0">
                  <a:solidFill>
                    <a:srgbClr val="4F79B7"/>
                  </a:solidFill>
                  <a:latin typeface="+mn-ea"/>
                </a:rPr>
                <a:t>모임 그룹 기능 및  실시간 채팅 등 커뮤니케이션 관련 기능을 잘 구현한 것 같다</a:t>
              </a:r>
              <a:r>
                <a:rPr lang="en-US" altLang="ko-KR" sz="2000" b="1" spc="-300" dirty="0">
                  <a:solidFill>
                    <a:srgbClr val="4F79B7"/>
                  </a:solidFill>
                  <a:latin typeface="+mn-ea"/>
                </a:rPr>
                <a:t>.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4077022-BA5E-4E8A-AC56-E7B77F36CB92}"/>
                </a:ext>
              </a:extLst>
            </p:cNvPr>
            <p:cNvGrpSpPr/>
            <p:nvPr/>
          </p:nvGrpSpPr>
          <p:grpSpPr>
            <a:xfrm>
              <a:off x="13232130" y="4707255"/>
              <a:ext cx="1450975" cy="1450975"/>
              <a:chOff x="13232130" y="4707255"/>
              <a:chExt cx="1450975" cy="1450975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ACA17A7C-9490-4C54-B92E-6A0CDCBBD6E7}"/>
                  </a:ext>
                </a:extLst>
              </p:cNvPr>
              <p:cNvSpPr/>
              <p:nvPr/>
            </p:nvSpPr>
            <p:spPr>
              <a:xfrm>
                <a:off x="13232130" y="4707255"/>
                <a:ext cx="1450975" cy="1450975"/>
              </a:xfrm>
              <a:prstGeom prst="ellipse">
                <a:avLst/>
              </a:prstGeom>
              <a:solidFill>
                <a:srgbClr val="4F7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67CF7581-F3DF-4ACD-A872-CE1A47CF5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70890" y="4946650"/>
                <a:ext cx="972820" cy="972820"/>
              </a:xfrm>
              <a:prstGeom prst="rect">
                <a:avLst/>
              </a:prstGeom>
              <a:noFill/>
              <a:ln cap="flat">
                <a:solidFill>
                  <a:schemeClr val="accent1"/>
                </a:solidFill>
              </a:ln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FBF868-AD59-4865-9816-AF7F53DC59C2}"/>
                </a:ext>
              </a:extLst>
            </p:cNvPr>
            <p:cNvSpPr txBox="1"/>
            <p:nvPr/>
          </p:nvSpPr>
          <p:spPr>
            <a:xfrm>
              <a:off x="13518515" y="6183630"/>
              <a:ext cx="876935" cy="36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/>
                <a:t>이규선</a:t>
              </a:r>
              <a:endParaRPr lang="ko-KR" altLang="en-US" b="1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190D874-9033-4FC5-9A00-170E03DD0020}"/>
              </a:ext>
            </a:extLst>
          </p:cNvPr>
          <p:cNvGrpSpPr/>
          <p:nvPr/>
        </p:nvGrpSpPr>
        <p:grpSpPr>
          <a:xfrm>
            <a:off x="2788920" y="2680970"/>
            <a:ext cx="9653270" cy="1845310"/>
            <a:chOff x="2788920" y="2680970"/>
            <a:chExt cx="9653270" cy="1845310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F9483A2C-D9C5-4199-80BC-751B6258799C}"/>
                </a:ext>
              </a:extLst>
            </p:cNvPr>
            <p:cNvSpPr/>
            <p:nvPr/>
          </p:nvSpPr>
          <p:spPr>
            <a:xfrm>
              <a:off x="3514090" y="2752725"/>
              <a:ext cx="8928100" cy="1333500"/>
            </a:xfrm>
            <a:prstGeom prst="roundRect">
              <a:avLst/>
            </a:prstGeom>
            <a:solidFill>
              <a:srgbClr val="F4F8FD"/>
            </a:solidFill>
            <a:ln>
              <a:solidFill>
                <a:srgbClr val="B9C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300" dirty="0">
                  <a:solidFill>
                    <a:srgbClr val="4F79B7"/>
                  </a:solidFill>
                  <a:latin typeface="+mn-ea"/>
                </a:rPr>
                <a:t>관리자 페이지에 필요한 기능들을 많이 구현한 거 같다</a:t>
              </a:r>
              <a:endParaRPr lang="en-US" altLang="ko-KR" sz="2000" b="1" spc="-300" dirty="0">
                <a:solidFill>
                  <a:srgbClr val="4F79B7"/>
                </a:solidFill>
                <a:latin typeface="+mn-ea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E03F290-AD83-4201-A4CC-84159CF3C059}"/>
                </a:ext>
              </a:extLst>
            </p:cNvPr>
            <p:cNvGrpSpPr/>
            <p:nvPr/>
          </p:nvGrpSpPr>
          <p:grpSpPr>
            <a:xfrm>
              <a:off x="2788920" y="2680970"/>
              <a:ext cx="1450975" cy="1450975"/>
              <a:chOff x="2788920" y="2680970"/>
              <a:chExt cx="1450975" cy="1450975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EBB0F85-89A9-47E5-8C66-0CE014A438E4}"/>
                  </a:ext>
                </a:extLst>
              </p:cNvPr>
              <p:cNvSpPr/>
              <p:nvPr/>
            </p:nvSpPr>
            <p:spPr>
              <a:xfrm>
                <a:off x="2788920" y="2680970"/>
                <a:ext cx="1450975" cy="1450975"/>
              </a:xfrm>
              <a:prstGeom prst="ellipse">
                <a:avLst/>
              </a:prstGeom>
              <a:solidFill>
                <a:srgbClr val="4F7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B0C32769-AFB1-481B-882F-10350829F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7680" y="2920365"/>
                <a:ext cx="972820" cy="972820"/>
              </a:xfrm>
              <a:prstGeom prst="rect">
                <a:avLst/>
              </a:prstGeom>
              <a:noFill/>
              <a:ln cap="flat">
                <a:solidFill>
                  <a:schemeClr val="accent1"/>
                </a:solidFill>
              </a:ln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FF420E-5005-4036-A77E-86253558330E}"/>
                </a:ext>
              </a:extLst>
            </p:cNvPr>
            <p:cNvSpPr txBox="1"/>
            <p:nvPr/>
          </p:nvSpPr>
          <p:spPr>
            <a:xfrm>
              <a:off x="3075940" y="4157345"/>
              <a:ext cx="876935" cy="36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신동희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C540A93-43F7-43C3-9161-3C001C9D150E}"/>
              </a:ext>
            </a:extLst>
          </p:cNvPr>
          <p:cNvGrpSpPr/>
          <p:nvPr/>
        </p:nvGrpSpPr>
        <p:grpSpPr>
          <a:xfrm>
            <a:off x="2788920" y="6896100"/>
            <a:ext cx="9653270" cy="1845310"/>
            <a:chOff x="2788920" y="6896100"/>
            <a:chExt cx="9653270" cy="1845310"/>
          </a:xfrm>
        </p:grpSpPr>
        <p:sp>
          <p:nvSpPr>
            <p:cNvPr id="50" name="사각형: 둥근 모서리 49"/>
            <p:cNvSpPr>
              <a:spLocks/>
            </p:cNvSpPr>
            <p:nvPr/>
          </p:nvSpPr>
          <p:spPr>
            <a:xfrm>
              <a:off x="3514090" y="6967220"/>
              <a:ext cx="8928735" cy="1334135"/>
            </a:xfrm>
            <a:prstGeom prst="roundRect">
              <a:avLst/>
            </a:prstGeom>
            <a:solidFill>
              <a:srgbClr val="F4F8FD"/>
            </a:solidFill>
            <a:ln w="25400" cap="flat" cmpd="sng">
              <a:solidFill>
                <a:srgbClr val="B9CDE5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lnSpc>
                  <a:spcPct val="150000"/>
                </a:lnSpc>
                <a:buFontTx/>
                <a:buNone/>
              </a:pPr>
              <a:r>
                <a:rPr lang="ko-KR" altLang="ko-KR" sz="2000" b="1" spc="-290">
                  <a:solidFill>
                    <a:srgbClr val="4F79B7"/>
                  </a:solidFill>
                  <a:latin typeface="맑은 고딕" charset="0"/>
                </a:rPr>
                <a:t>어떤기술이 필요하고 무엇을 도입할지 고민하고 적용할 수 있어서 좋았습니다.</a:t>
              </a:r>
              <a:endParaRPr lang="ko-KR" altLang="en-US" sz="2000" b="1">
                <a:solidFill>
                  <a:srgbClr val="4F79B7"/>
                </a:solidFill>
                <a:latin typeface="맑은 고딕" charset="0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31794BD-B017-43F3-A44D-8A448E7F97E8}"/>
                </a:ext>
              </a:extLst>
            </p:cNvPr>
            <p:cNvGrpSpPr/>
            <p:nvPr/>
          </p:nvGrpSpPr>
          <p:grpSpPr>
            <a:xfrm>
              <a:off x="2788920" y="6896100"/>
              <a:ext cx="1450975" cy="1450975"/>
              <a:chOff x="2788920" y="6896100"/>
              <a:chExt cx="1450975" cy="1450975"/>
            </a:xfrm>
          </p:grpSpPr>
          <p:sp>
            <p:nvSpPr>
              <p:cNvPr id="52" name="타원 51"/>
              <p:cNvSpPr>
                <a:spLocks/>
              </p:cNvSpPr>
              <p:nvPr/>
            </p:nvSpPr>
            <p:spPr>
              <a:xfrm>
                <a:off x="2788920" y="6896100"/>
                <a:ext cx="1451610" cy="1451610"/>
              </a:xfrm>
              <a:prstGeom prst="ellipse">
                <a:avLst/>
              </a:prstGeom>
              <a:solidFill>
                <a:srgbClr val="4F79B7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b="1"/>
              </a:p>
            </p:txBody>
          </p:sp>
          <p:pic>
            <p:nvPicPr>
              <p:cNvPr id="53" name="그림 52" descr="C:/Users/Kwonikhyeon/AppData/Roaming/PolarisOffice/ETemp/2668_22814184/image83.png"/>
              <p:cNvPicPr>
                <a:picLocks noChangeAspect="1"/>
              </p:cNvPicPr>
              <p:nvPr/>
            </p:nvPicPr>
            <p:blipFill rotWithShape="1"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27680" y="7134860"/>
                <a:ext cx="973455" cy="973455"/>
              </a:xfrm>
              <a:prstGeom prst="rect">
                <a:avLst/>
              </a:prstGeom>
              <a:noFill/>
              <a:ln cap="flat" cmpd="sng">
                <a:solidFill>
                  <a:schemeClr val="accent1">
                    <a:alpha val="100000"/>
                  </a:schemeClr>
                </a:solidFill>
                <a:prstDash val="solid"/>
              </a:ln>
            </p:spPr>
          </p:pic>
        </p:grpSp>
        <p:sp>
          <p:nvSpPr>
            <p:cNvPr id="54" name="TextBox 53"/>
            <p:cNvSpPr txBox="1">
              <a:spLocks/>
            </p:cNvSpPr>
            <p:nvPr/>
          </p:nvSpPr>
          <p:spPr>
            <a:xfrm>
              <a:off x="3075940" y="8372475"/>
              <a:ext cx="877570" cy="37020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ko-KR" altLang="en-US" b="1"/>
                <a:t>권익현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8439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0" y="0"/>
            <a:ext cx="2070100" cy="2070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98600" y="1143000"/>
            <a:ext cx="76454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0" i="0" u="none" strike="noStrike" spc="-300" dirty="0">
                <a:solidFill>
                  <a:srgbClr val="4F79B7"/>
                </a:solidFill>
                <a:latin typeface="+mn-ea"/>
              </a:rPr>
              <a:t>자체평가 의견 </a:t>
            </a:r>
            <a:r>
              <a:rPr lang="en-US" altLang="ko-KR" sz="4800" b="0" i="0" u="none" strike="noStrike" spc="-300" dirty="0">
                <a:solidFill>
                  <a:srgbClr val="4F79B7"/>
                </a:solidFill>
                <a:latin typeface="+mn-ea"/>
              </a:rPr>
              <a:t>(</a:t>
            </a:r>
            <a:r>
              <a:rPr lang="ko-KR" altLang="en-US" sz="4800" b="0" i="0" u="none" strike="noStrike" spc="-300" dirty="0">
                <a:solidFill>
                  <a:srgbClr val="4F79B7"/>
                </a:solidFill>
                <a:latin typeface="+mn-ea"/>
              </a:rPr>
              <a:t>아쉬운 점</a:t>
            </a:r>
            <a:r>
              <a:rPr lang="en-US" altLang="ko-KR" sz="4800" b="0" i="0" u="none" strike="noStrike" spc="-300" dirty="0">
                <a:solidFill>
                  <a:srgbClr val="4F79B7"/>
                </a:solidFill>
                <a:latin typeface="+mn-ea"/>
              </a:rPr>
              <a:t>)</a:t>
            </a:r>
            <a:endParaRPr lang="ko-KR" altLang="ko-KR" sz="4800" b="0" i="0" u="none" strike="noStrike" spc="-300" dirty="0">
              <a:solidFill>
                <a:srgbClr val="4F79B7"/>
              </a:solidFill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759B568-D6D3-43A5-A67E-051FEC444B52}"/>
              </a:ext>
            </a:extLst>
          </p:cNvPr>
          <p:cNvGrpSpPr/>
          <p:nvPr/>
        </p:nvGrpSpPr>
        <p:grpSpPr>
          <a:xfrm>
            <a:off x="4829175" y="4707255"/>
            <a:ext cx="9853295" cy="1845310"/>
            <a:chOff x="4829175" y="4707255"/>
            <a:chExt cx="9853295" cy="184531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84C9108-3C1E-4846-A92A-D18A48907198}"/>
                </a:ext>
              </a:extLst>
            </p:cNvPr>
            <p:cNvSpPr/>
            <p:nvPr/>
          </p:nvSpPr>
          <p:spPr>
            <a:xfrm>
              <a:off x="4829175" y="4778375"/>
              <a:ext cx="8928100" cy="1333500"/>
            </a:xfrm>
            <a:prstGeom prst="roundRect">
              <a:avLst/>
            </a:prstGeom>
            <a:solidFill>
              <a:srgbClr val="F4F8FD"/>
            </a:solidFill>
            <a:ln>
              <a:solidFill>
                <a:srgbClr val="B9C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300" dirty="0">
                  <a:solidFill>
                    <a:srgbClr val="4F79B7"/>
                  </a:solidFill>
                  <a:latin typeface="+mn-ea"/>
                </a:rPr>
                <a:t>사용자 편의성에 대한 부분에 대해서 기능 강화 부분이 미흡한 것 같다</a:t>
              </a:r>
              <a:r>
                <a:rPr lang="en-US" altLang="ko-KR" sz="2000" b="1" spc="-300" dirty="0">
                  <a:solidFill>
                    <a:srgbClr val="4F79B7"/>
                  </a:solidFill>
                  <a:latin typeface="+mn-ea"/>
                </a:rPr>
                <a:t>.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4077022-BA5E-4E8A-AC56-E7B77F36CB92}"/>
                </a:ext>
              </a:extLst>
            </p:cNvPr>
            <p:cNvGrpSpPr/>
            <p:nvPr/>
          </p:nvGrpSpPr>
          <p:grpSpPr>
            <a:xfrm>
              <a:off x="13232130" y="4707255"/>
              <a:ext cx="1450975" cy="1450975"/>
              <a:chOff x="13232130" y="4707255"/>
              <a:chExt cx="1450975" cy="1450975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ACA17A7C-9490-4C54-B92E-6A0CDCBBD6E7}"/>
                  </a:ext>
                </a:extLst>
              </p:cNvPr>
              <p:cNvSpPr/>
              <p:nvPr/>
            </p:nvSpPr>
            <p:spPr>
              <a:xfrm>
                <a:off x="13232130" y="4707255"/>
                <a:ext cx="1450975" cy="1450975"/>
              </a:xfrm>
              <a:prstGeom prst="ellipse">
                <a:avLst/>
              </a:prstGeom>
              <a:solidFill>
                <a:srgbClr val="4F7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67CF7581-F3DF-4ACD-A872-CE1A47CF5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70890" y="4946650"/>
                <a:ext cx="972820" cy="972820"/>
              </a:xfrm>
              <a:prstGeom prst="rect">
                <a:avLst/>
              </a:prstGeom>
              <a:noFill/>
              <a:ln cap="flat">
                <a:solidFill>
                  <a:schemeClr val="accent1"/>
                </a:solidFill>
              </a:ln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FBF868-AD59-4865-9816-AF7F53DC59C2}"/>
                </a:ext>
              </a:extLst>
            </p:cNvPr>
            <p:cNvSpPr txBox="1"/>
            <p:nvPr/>
          </p:nvSpPr>
          <p:spPr>
            <a:xfrm>
              <a:off x="13518515" y="6183630"/>
              <a:ext cx="876935" cy="36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/>
                <a:t>이규선</a:t>
              </a:r>
              <a:endParaRPr lang="ko-KR" altLang="en-US" b="1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190D874-9033-4FC5-9A00-170E03DD0020}"/>
              </a:ext>
            </a:extLst>
          </p:cNvPr>
          <p:cNvGrpSpPr/>
          <p:nvPr/>
        </p:nvGrpSpPr>
        <p:grpSpPr>
          <a:xfrm>
            <a:off x="2788920" y="2680970"/>
            <a:ext cx="9653270" cy="1845310"/>
            <a:chOff x="2788920" y="2680970"/>
            <a:chExt cx="9653270" cy="1845310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F9483A2C-D9C5-4199-80BC-751B6258799C}"/>
                </a:ext>
              </a:extLst>
            </p:cNvPr>
            <p:cNvSpPr/>
            <p:nvPr/>
          </p:nvSpPr>
          <p:spPr>
            <a:xfrm>
              <a:off x="3514090" y="2752725"/>
              <a:ext cx="8928100" cy="1333500"/>
            </a:xfrm>
            <a:prstGeom prst="roundRect">
              <a:avLst/>
            </a:prstGeom>
            <a:solidFill>
              <a:srgbClr val="F4F8FD"/>
            </a:solidFill>
            <a:ln>
              <a:solidFill>
                <a:srgbClr val="B9C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300" dirty="0">
                  <a:solidFill>
                    <a:srgbClr val="4F79B7"/>
                  </a:solidFill>
                  <a:latin typeface="+mn-ea"/>
                </a:rPr>
                <a:t>유저 채팅 관리 기능을 만들지 </a:t>
              </a:r>
              <a:r>
                <a:rPr lang="ko-KR" altLang="en-US" sz="2000" b="1" spc="-300" dirty="0" err="1">
                  <a:solidFill>
                    <a:srgbClr val="4F79B7"/>
                  </a:solidFill>
                  <a:latin typeface="+mn-ea"/>
                </a:rPr>
                <a:t>못한게</a:t>
              </a:r>
              <a:r>
                <a:rPr lang="ko-KR" altLang="en-US" sz="2000" b="1" spc="-300" dirty="0">
                  <a:solidFill>
                    <a:srgbClr val="4F79B7"/>
                  </a:solidFill>
                  <a:latin typeface="+mn-ea"/>
                </a:rPr>
                <a:t> 아쉬운 거 같다</a:t>
              </a:r>
              <a:r>
                <a:rPr lang="en-US" altLang="ko-KR" sz="2000" b="1" spc="-300" dirty="0">
                  <a:solidFill>
                    <a:srgbClr val="4F79B7"/>
                  </a:solidFill>
                  <a:latin typeface="+mn-ea"/>
                </a:rPr>
                <a:t>.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E03F290-AD83-4201-A4CC-84159CF3C059}"/>
                </a:ext>
              </a:extLst>
            </p:cNvPr>
            <p:cNvGrpSpPr/>
            <p:nvPr/>
          </p:nvGrpSpPr>
          <p:grpSpPr>
            <a:xfrm>
              <a:off x="2788920" y="2680970"/>
              <a:ext cx="1450975" cy="1450975"/>
              <a:chOff x="2788920" y="2680970"/>
              <a:chExt cx="1450975" cy="1450975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EBB0F85-89A9-47E5-8C66-0CE014A438E4}"/>
                  </a:ext>
                </a:extLst>
              </p:cNvPr>
              <p:cNvSpPr/>
              <p:nvPr/>
            </p:nvSpPr>
            <p:spPr>
              <a:xfrm>
                <a:off x="2788920" y="2680970"/>
                <a:ext cx="1450975" cy="1450975"/>
              </a:xfrm>
              <a:prstGeom prst="ellipse">
                <a:avLst/>
              </a:prstGeom>
              <a:solidFill>
                <a:srgbClr val="4F7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B0C32769-AFB1-481B-882F-10350829F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7680" y="2920365"/>
                <a:ext cx="972820" cy="972820"/>
              </a:xfrm>
              <a:prstGeom prst="rect">
                <a:avLst/>
              </a:prstGeom>
              <a:noFill/>
              <a:ln cap="flat">
                <a:solidFill>
                  <a:schemeClr val="accent1"/>
                </a:solidFill>
              </a:ln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FF420E-5005-4036-A77E-86253558330E}"/>
                </a:ext>
              </a:extLst>
            </p:cNvPr>
            <p:cNvSpPr txBox="1"/>
            <p:nvPr/>
          </p:nvSpPr>
          <p:spPr>
            <a:xfrm>
              <a:off x="3075940" y="4157345"/>
              <a:ext cx="876935" cy="36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신동희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C540A93-43F7-43C3-9161-3C001C9D150E}"/>
              </a:ext>
            </a:extLst>
          </p:cNvPr>
          <p:cNvGrpSpPr/>
          <p:nvPr/>
        </p:nvGrpSpPr>
        <p:grpSpPr>
          <a:xfrm>
            <a:off x="2788920" y="6896100"/>
            <a:ext cx="9653270" cy="1845310"/>
            <a:chOff x="2788920" y="6896100"/>
            <a:chExt cx="9653270" cy="1845310"/>
          </a:xfrm>
        </p:grpSpPr>
        <p:sp>
          <p:nvSpPr>
            <p:cNvPr id="50" name="사각형: 둥근 모서리 49"/>
            <p:cNvSpPr>
              <a:spLocks/>
            </p:cNvSpPr>
            <p:nvPr/>
          </p:nvSpPr>
          <p:spPr>
            <a:xfrm>
              <a:off x="3514090" y="6967220"/>
              <a:ext cx="8928735" cy="1334135"/>
            </a:xfrm>
            <a:prstGeom prst="roundRect">
              <a:avLst/>
            </a:prstGeom>
            <a:solidFill>
              <a:srgbClr val="F4F8FD"/>
            </a:solidFill>
            <a:ln w="25400" cap="flat" cmpd="sng">
              <a:solidFill>
                <a:srgbClr val="B9CDE5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lnSpc>
                  <a:spcPct val="150000"/>
                </a:lnSpc>
                <a:buFontTx/>
                <a:buNone/>
              </a:pPr>
              <a:r>
                <a:rPr lang="ko-KR" altLang="ko-KR" sz="2000" b="1" spc="-290">
                  <a:solidFill>
                    <a:srgbClr val="4F79B7"/>
                  </a:solidFill>
                  <a:latin typeface="맑은 고딕" charset="0"/>
                </a:rPr>
                <a:t>완성하고 더 좋은 아이디어들이  생각나서 아쉬웠습니다.</a:t>
              </a:r>
              <a:endParaRPr lang="ko-KR" altLang="en-US" sz="2000" b="1">
                <a:solidFill>
                  <a:srgbClr val="4F79B7"/>
                </a:solidFill>
                <a:latin typeface="맑은 고딕" charset="0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31794BD-B017-43F3-A44D-8A448E7F97E8}"/>
                </a:ext>
              </a:extLst>
            </p:cNvPr>
            <p:cNvGrpSpPr/>
            <p:nvPr/>
          </p:nvGrpSpPr>
          <p:grpSpPr>
            <a:xfrm>
              <a:off x="2788920" y="6896100"/>
              <a:ext cx="1450975" cy="1450975"/>
              <a:chOff x="2788920" y="6896100"/>
              <a:chExt cx="1450975" cy="1450975"/>
            </a:xfrm>
          </p:grpSpPr>
          <p:sp>
            <p:nvSpPr>
              <p:cNvPr id="52" name="타원 51"/>
              <p:cNvSpPr>
                <a:spLocks/>
              </p:cNvSpPr>
              <p:nvPr/>
            </p:nvSpPr>
            <p:spPr>
              <a:xfrm>
                <a:off x="2788920" y="6896100"/>
                <a:ext cx="1451610" cy="1451610"/>
              </a:xfrm>
              <a:prstGeom prst="ellipse">
                <a:avLst/>
              </a:prstGeom>
              <a:solidFill>
                <a:srgbClr val="4F79B7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b="1"/>
              </a:p>
            </p:txBody>
          </p:sp>
          <p:pic>
            <p:nvPicPr>
              <p:cNvPr id="53" name="그림 52" descr="C:/Users/Kwonikhyeon/AppData/Roaming/PolarisOffice/ETemp/2668_22814184/image83.png"/>
              <p:cNvPicPr>
                <a:picLocks noChangeAspect="1"/>
              </p:cNvPicPr>
              <p:nvPr/>
            </p:nvPicPr>
            <p:blipFill rotWithShape="1"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27680" y="7134860"/>
                <a:ext cx="973455" cy="973455"/>
              </a:xfrm>
              <a:prstGeom prst="rect">
                <a:avLst/>
              </a:prstGeom>
              <a:noFill/>
              <a:ln cap="flat" cmpd="sng">
                <a:solidFill>
                  <a:schemeClr val="accent1">
                    <a:alpha val="100000"/>
                  </a:schemeClr>
                </a:solidFill>
                <a:prstDash val="solid"/>
              </a:ln>
            </p:spPr>
          </p:pic>
        </p:grpSp>
        <p:sp>
          <p:nvSpPr>
            <p:cNvPr id="54" name="TextBox 53"/>
            <p:cNvSpPr txBox="1">
              <a:spLocks/>
            </p:cNvSpPr>
            <p:nvPr/>
          </p:nvSpPr>
          <p:spPr>
            <a:xfrm>
              <a:off x="3075940" y="8372475"/>
              <a:ext cx="877570" cy="37020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ko-KR" altLang="en-US" b="1"/>
                <a:t>권익현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6103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6154400" y="8166100"/>
            <a:ext cx="2133600" cy="213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2070100" cy="2070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1498600" y="1143000"/>
            <a:ext cx="57277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spc="-300" dirty="0">
                <a:solidFill>
                  <a:srgbClr val="4F79B7"/>
                </a:solidFill>
                <a:latin typeface="+mn-ea"/>
              </a:rPr>
              <a:t>질의 응답</a:t>
            </a:r>
            <a:endParaRPr lang="ko-KR" sz="4800" b="0" i="0" u="none" strike="noStrike" spc="-300" dirty="0">
              <a:solidFill>
                <a:srgbClr val="4F79B7"/>
              </a:solidFill>
              <a:latin typeface="+mn-ea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9C5FFAC-BE37-4130-8227-A043265B5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162300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18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 descr="C:/Users/Kwonikhyeon/AppData/Roaming/PolarisOffice/ETemp/11364_20193032/image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324850" y="-7537450"/>
            <a:ext cx="1906905" cy="17642205"/>
          </a:xfrm>
          <a:prstGeom prst="rect">
            <a:avLst/>
          </a:prstGeom>
          <a:noFill/>
        </p:spPr>
      </p:pic>
      <p:pic>
        <p:nvPicPr>
          <p:cNvPr id="5" name="Picture " descr="C:/Users/Kwonikhyeon/AppData/Roaming/PolarisOffice/ETemp/11364_20193032/image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300" y="2209800"/>
            <a:ext cx="15991205" cy="27305"/>
          </a:xfrm>
          <a:prstGeom prst="rect">
            <a:avLst/>
          </a:prstGeom>
          <a:noFill/>
        </p:spPr>
      </p:pic>
      <p:pic>
        <p:nvPicPr>
          <p:cNvPr id="16" name="Picture " descr="C:/Users/Kwonikhyeon/AppData/Roaming/PolarisOffice/ETemp/11364_20193032/image8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1405" cy="27305"/>
          </a:xfrm>
          <a:prstGeom prst="rect">
            <a:avLst/>
          </a:prstGeom>
          <a:noFill/>
        </p:spPr>
      </p:pic>
      <p:sp>
        <p:nvSpPr>
          <p:cNvPr id="17" name="Rect 0"/>
          <p:cNvSpPr txBox="1">
            <a:spLocks/>
          </p:cNvSpPr>
          <p:nvPr/>
        </p:nvSpPr>
        <p:spPr>
          <a:xfrm>
            <a:off x="3416300" y="660400"/>
            <a:ext cx="11659870" cy="12465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7000" b="0" i="0" strike="noStrike" dirty="0">
              <a:solidFill>
                <a:srgbClr val="4585FB"/>
              </a:solidFill>
              <a:latin typeface="Calibri" charset="0"/>
              <a:ea typeface="Pretendard Bol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1079500" y="533400"/>
            <a:ext cx="1906905" cy="15005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8500" b="0" i="0" strike="noStrike" spc="-470">
                <a:solidFill>
                  <a:srgbClr val="4585FB"/>
                </a:solidFill>
                <a:latin typeface="Poppins ExtraLight" charset="0"/>
                <a:ea typeface="Calibri" charset="0"/>
              </a:rPr>
              <a:t>01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  <a:ea typeface="Calibri" charset="0"/>
            </a:endParaRPr>
          </a:p>
        </p:txBody>
      </p:sp>
      <p:sp>
        <p:nvSpPr>
          <p:cNvPr id="37" name="Rect 0">
            <a:extLst>
              <a:ext uri="{FF2B5EF4-FFF2-40B4-BE49-F238E27FC236}">
                <a16:creationId xmlns:a16="http://schemas.microsoft.com/office/drawing/2014/main" id="{F686EC1A-0D9C-4823-BCF4-7C32757425B8}"/>
              </a:ext>
            </a:extLst>
          </p:cNvPr>
          <p:cNvSpPr txBox="1">
            <a:spLocks/>
          </p:cNvSpPr>
          <p:nvPr/>
        </p:nvSpPr>
        <p:spPr>
          <a:xfrm>
            <a:off x="3568700" y="812800"/>
            <a:ext cx="11659870" cy="12465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7000" b="0" i="0" strike="noStrike">
                <a:solidFill>
                  <a:srgbClr val="4585FB"/>
                </a:solidFill>
                <a:latin typeface="Calibri" charset="0"/>
                <a:ea typeface="Pretendard Bold" charset="0"/>
              </a:rPr>
              <a:t>개발 및 배포 파이프라인</a:t>
            </a:r>
            <a:endParaRPr lang="ko-KR" altLang="en-US" sz="7000" b="0" i="0" strike="noStrike" dirty="0">
              <a:solidFill>
                <a:srgbClr val="4585FB"/>
              </a:solidFill>
              <a:latin typeface="Calibri" charset="0"/>
              <a:ea typeface="Pretendard Bold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33B9515-1F55-4382-9DAF-5649D28E4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16" y="5090868"/>
            <a:ext cx="1613413" cy="16134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9EEB25-37E6-4BB8-9A7A-2C74950CF9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889" y="4987334"/>
            <a:ext cx="3265822" cy="182886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1644AA5-9BD3-4C35-86FB-9FEF3B887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17" y="2718277"/>
            <a:ext cx="1613413" cy="161341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E0E5B1F-0B09-4BFC-BCFE-C70C64B1E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17" y="7388653"/>
            <a:ext cx="1613413" cy="16134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2BD57F-2DB4-42C6-9B7A-7D8AD85A84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65" y="4942077"/>
            <a:ext cx="2260785" cy="18741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D4BE46A-FBD4-4B83-AFD4-9FB9BE6573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293" y="2501008"/>
            <a:ext cx="2657475" cy="172402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EDAE909-F687-47E3-83E0-CCB0EAFA0E6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305" y="4638638"/>
            <a:ext cx="2850678" cy="248099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CCE77027-CF57-4085-A83F-69DCA7143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383" y="4532614"/>
            <a:ext cx="2657475" cy="1724025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4F850A66-E6D4-42AC-BA14-8355A88FE4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371" y="6607071"/>
            <a:ext cx="2657475" cy="1724025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3E1E964-817A-4CE4-B67C-7F741F9695E9}"/>
              </a:ext>
            </a:extLst>
          </p:cNvPr>
          <p:cNvCxnSpPr>
            <a:cxnSpLocks/>
          </p:cNvCxnSpPr>
          <p:nvPr/>
        </p:nvCxnSpPr>
        <p:spPr>
          <a:xfrm>
            <a:off x="3124200" y="3695700"/>
            <a:ext cx="1435100" cy="1520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A860BB2-7C60-4260-8B82-C2A05892F55F}"/>
              </a:ext>
            </a:extLst>
          </p:cNvPr>
          <p:cNvCxnSpPr>
            <a:cxnSpLocks/>
          </p:cNvCxnSpPr>
          <p:nvPr/>
        </p:nvCxnSpPr>
        <p:spPr>
          <a:xfrm flipV="1">
            <a:off x="3023577" y="7209930"/>
            <a:ext cx="1522738" cy="1077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ED25600-3B1B-4477-B90D-94E8E8B0753C}"/>
              </a:ext>
            </a:extLst>
          </p:cNvPr>
          <p:cNvCxnSpPr/>
          <p:nvPr/>
        </p:nvCxnSpPr>
        <p:spPr>
          <a:xfrm>
            <a:off x="3049771" y="6212962"/>
            <a:ext cx="1509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28C528C-F914-461C-8899-B55E1077BA30}"/>
              </a:ext>
            </a:extLst>
          </p:cNvPr>
          <p:cNvCxnSpPr/>
          <p:nvPr/>
        </p:nvCxnSpPr>
        <p:spPr>
          <a:xfrm>
            <a:off x="6781800" y="5738325"/>
            <a:ext cx="1509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D9501B3-E2CC-494B-9DE7-3C417713A678}"/>
              </a:ext>
            </a:extLst>
          </p:cNvPr>
          <p:cNvCxnSpPr/>
          <p:nvPr/>
        </p:nvCxnSpPr>
        <p:spPr>
          <a:xfrm>
            <a:off x="9982200" y="5676900"/>
            <a:ext cx="1509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BB91425-73D3-4E20-B7D4-3A61D3EBF67B}"/>
              </a:ext>
            </a:extLst>
          </p:cNvPr>
          <p:cNvCxnSpPr>
            <a:cxnSpLocks/>
          </p:cNvCxnSpPr>
          <p:nvPr/>
        </p:nvCxnSpPr>
        <p:spPr>
          <a:xfrm flipV="1">
            <a:off x="13879830" y="4593274"/>
            <a:ext cx="1055370" cy="991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2BCACC3-1DEB-480D-8C3A-1AF2F7B41BCC}"/>
              </a:ext>
            </a:extLst>
          </p:cNvPr>
          <p:cNvCxnSpPr>
            <a:cxnSpLocks/>
          </p:cNvCxnSpPr>
          <p:nvPr/>
        </p:nvCxnSpPr>
        <p:spPr>
          <a:xfrm>
            <a:off x="13879830" y="5576558"/>
            <a:ext cx="826770" cy="1267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E0C9E1C-5E24-4F44-BF7B-62E09A85F92D}"/>
              </a:ext>
            </a:extLst>
          </p:cNvPr>
          <p:cNvCxnSpPr>
            <a:cxnSpLocks/>
          </p:cNvCxnSpPr>
          <p:nvPr/>
        </p:nvCxnSpPr>
        <p:spPr>
          <a:xfrm>
            <a:off x="13918088" y="5607754"/>
            <a:ext cx="1017112" cy="17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7" descr="C:/Users/Kwonikhyeon/AppData/Roaming/PolarisOffice/ETemp/11364_20193032/fImage249411071478.png">
            <a:extLst>
              <a:ext uri="{FF2B5EF4-FFF2-40B4-BE49-F238E27FC236}">
                <a16:creationId xmlns:a16="http://schemas.microsoft.com/office/drawing/2014/main" id="{4E845118-28A3-4107-8749-6B5ECB2392D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557" y="2442193"/>
            <a:ext cx="558403" cy="542247"/>
          </a:xfrm>
          <a:prstGeom prst="rect">
            <a:avLst/>
          </a:prstGeom>
          <a:noFill/>
        </p:spPr>
      </p:pic>
      <p:pic>
        <p:nvPicPr>
          <p:cNvPr id="83" name="그림 9" descr="C:/Users/Kwonikhyeon/AppData/Roaming/PolarisOffice/ETemp/11364_20193032/fImage19311096962.png">
            <a:extLst>
              <a:ext uri="{FF2B5EF4-FFF2-40B4-BE49-F238E27FC236}">
                <a16:creationId xmlns:a16="http://schemas.microsoft.com/office/drawing/2014/main" id="{41552294-DBC8-41F6-99AA-B259E523388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817" y="4611378"/>
            <a:ext cx="652788" cy="651198"/>
          </a:xfrm>
          <a:prstGeom prst="rect">
            <a:avLst/>
          </a:prstGeom>
          <a:noFill/>
        </p:spPr>
      </p:pic>
      <p:pic>
        <p:nvPicPr>
          <p:cNvPr id="84" name="그림 11" descr="C:/Users/Kwonikhyeon/AppData/Roaming/PolarisOffice/ETemp/11364_20193032/fImage138211115705.png">
            <a:extLst>
              <a:ext uri="{FF2B5EF4-FFF2-40B4-BE49-F238E27FC236}">
                <a16:creationId xmlns:a16="http://schemas.microsoft.com/office/drawing/2014/main" id="{466EF5C8-7069-4C11-9677-41610D365FC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294" y="6631663"/>
            <a:ext cx="670815" cy="656658"/>
          </a:xfrm>
          <a:prstGeom prst="rect">
            <a:avLst/>
          </a:prstGeom>
          <a:noFill/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58A33D9-F494-4CAE-8528-811451E668BC}"/>
              </a:ext>
            </a:extLst>
          </p:cNvPr>
          <p:cNvSpPr txBox="1"/>
          <p:nvPr/>
        </p:nvSpPr>
        <p:spPr>
          <a:xfrm>
            <a:off x="8124838" y="6934965"/>
            <a:ext cx="297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585FB"/>
                </a:solidFill>
              </a:rPr>
              <a:t>Docker</a:t>
            </a:r>
            <a:r>
              <a:rPr lang="ko-KR" altLang="en-US" dirty="0">
                <a:solidFill>
                  <a:srgbClr val="4585FB"/>
                </a:solidFill>
              </a:rPr>
              <a:t>이미지 생성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28DB215-8468-47A1-A777-F0695AF68643}"/>
              </a:ext>
            </a:extLst>
          </p:cNvPr>
          <p:cNvSpPr txBox="1"/>
          <p:nvPr/>
        </p:nvSpPr>
        <p:spPr>
          <a:xfrm>
            <a:off x="13626786" y="4241492"/>
            <a:ext cx="2979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585FB"/>
                </a:solidFill>
              </a:rPr>
              <a:t>React User </a:t>
            </a:r>
          </a:p>
          <a:p>
            <a:r>
              <a:rPr lang="en-US" altLang="ko-KR" sz="1400" dirty="0">
                <a:solidFill>
                  <a:srgbClr val="4585FB"/>
                </a:solidFill>
              </a:rPr>
              <a:t>        Admin</a:t>
            </a:r>
            <a:endParaRPr lang="ko-KR" altLang="en-US" sz="1400" dirty="0">
              <a:solidFill>
                <a:srgbClr val="4585FB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6A6CE88-5A3B-485F-8821-1CC4042E5C6A}"/>
              </a:ext>
            </a:extLst>
          </p:cNvPr>
          <p:cNvSpPr txBox="1"/>
          <p:nvPr/>
        </p:nvSpPr>
        <p:spPr>
          <a:xfrm>
            <a:off x="14073420" y="5683270"/>
            <a:ext cx="2979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585FB"/>
                </a:solidFill>
              </a:rPr>
              <a:t>Node User</a:t>
            </a:r>
          </a:p>
          <a:p>
            <a:r>
              <a:rPr lang="en-US" altLang="ko-KR" sz="1400" dirty="0">
                <a:solidFill>
                  <a:srgbClr val="4585FB"/>
                </a:solidFill>
              </a:rPr>
              <a:t>        Admin</a:t>
            </a:r>
            <a:endParaRPr lang="ko-KR" altLang="en-US" sz="1400" dirty="0">
              <a:solidFill>
                <a:srgbClr val="4585FB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2974F79-E131-4BB1-8403-B25CFC4338A2}"/>
              </a:ext>
            </a:extLst>
          </p:cNvPr>
          <p:cNvSpPr txBox="1"/>
          <p:nvPr/>
        </p:nvSpPr>
        <p:spPr>
          <a:xfrm>
            <a:off x="14091222" y="6896130"/>
            <a:ext cx="2979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585FB"/>
                </a:solidFill>
              </a:rPr>
              <a:t>Spring</a:t>
            </a:r>
            <a:endParaRPr lang="ko-KR" altLang="en-US" sz="1400" dirty="0">
              <a:solidFill>
                <a:srgbClr val="4585FB"/>
              </a:solidFill>
            </a:endParaRPr>
          </a:p>
        </p:txBody>
      </p:sp>
      <p:pic>
        <p:nvPicPr>
          <p:cNvPr id="93" name="Picture ">
            <a:extLst>
              <a:ext uri="{FF2B5EF4-FFF2-40B4-BE49-F238E27FC236}">
                <a16:creationId xmlns:a16="http://schemas.microsoft.com/office/drawing/2014/main" id="{BB15412B-E206-4EB2-A341-CBB98233C56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460935" y="8688705"/>
            <a:ext cx="365125" cy="818515"/>
          </a:xfrm>
          <a:prstGeom prst="rect">
            <a:avLst/>
          </a:prstGeom>
          <a:noFill/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5314A2BB-77AF-457A-94E0-399A03F15124}"/>
              </a:ext>
            </a:extLst>
          </p:cNvPr>
          <p:cNvSpPr txBox="1"/>
          <p:nvPr/>
        </p:nvSpPr>
        <p:spPr>
          <a:xfrm>
            <a:off x="15261218" y="9411741"/>
            <a:ext cx="316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585FB"/>
                </a:solidFill>
              </a:rPr>
              <a:t>Docker Container </a:t>
            </a:r>
            <a:r>
              <a:rPr lang="ko-KR" altLang="en-US" dirty="0">
                <a:solidFill>
                  <a:srgbClr val="4585FB"/>
                </a:solidFill>
              </a:rPr>
              <a:t>실행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DDA4702-F48B-443D-BAAA-20AA23A31940}"/>
              </a:ext>
            </a:extLst>
          </p:cNvPr>
          <p:cNvSpPr txBox="1"/>
          <p:nvPr/>
        </p:nvSpPr>
        <p:spPr>
          <a:xfrm>
            <a:off x="15655149" y="4157590"/>
            <a:ext cx="2979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585FB"/>
                </a:solidFill>
              </a:rPr>
              <a:t>React User </a:t>
            </a:r>
            <a:r>
              <a:rPr lang="en-US" altLang="ko-KR" sz="1400" dirty="0" err="1">
                <a:solidFill>
                  <a:srgbClr val="4585FB"/>
                </a:solidFill>
              </a:rPr>
              <a:t>Cotainer</a:t>
            </a:r>
            <a:r>
              <a:rPr lang="en-US" altLang="ko-KR" sz="1400" dirty="0">
                <a:solidFill>
                  <a:srgbClr val="4585FB"/>
                </a:solidFill>
              </a:rPr>
              <a:t> </a:t>
            </a:r>
          </a:p>
          <a:p>
            <a:r>
              <a:rPr lang="en-US" altLang="ko-KR" sz="1400" dirty="0">
                <a:solidFill>
                  <a:srgbClr val="4585FB"/>
                </a:solidFill>
              </a:rPr>
              <a:t>React Admin </a:t>
            </a:r>
            <a:r>
              <a:rPr lang="en-US" altLang="ko-KR" sz="1400" dirty="0" err="1">
                <a:solidFill>
                  <a:srgbClr val="4585FB"/>
                </a:solidFill>
              </a:rPr>
              <a:t>Cotainer</a:t>
            </a:r>
            <a:r>
              <a:rPr lang="en-US" altLang="ko-KR" sz="1400" dirty="0">
                <a:solidFill>
                  <a:srgbClr val="4585FB"/>
                </a:solidFill>
              </a:rPr>
              <a:t> </a:t>
            </a:r>
            <a:endParaRPr lang="ko-KR" altLang="en-US" sz="1400" dirty="0">
              <a:solidFill>
                <a:srgbClr val="4585FB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E881D88-D94E-4413-B46B-5D6F6FE4AEC7}"/>
              </a:ext>
            </a:extLst>
          </p:cNvPr>
          <p:cNvSpPr txBox="1"/>
          <p:nvPr/>
        </p:nvSpPr>
        <p:spPr>
          <a:xfrm>
            <a:off x="15580889" y="6161977"/>
            <a:ext cx="2979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585FB"/>
                </a:solidFill>
              </a:rPr>
              <a:t>Node User   </a:t>
            </a:r>
            <a:r>
              <a:rPr lang="en-US" altLang="ko-KR" sz="1400" dirty="0" err="1">
                <a:solidFill>
                  <a:srgbClr val="4585FB"/>
                </a:solidFill>
              </a:rPr>
              <a:t>Cotainer</a:t>
            </a:r>
            <a:r>
              <a:rPr lang="en-US" altLang="ko-KR" sz="1400" dirty="0">
                <a:solidFill>
                  <a:srgbClr val="4585FB"/>
                </a:solidFill>
              </a:rPr>
              <a:t> </a:t>
            </a:r>
          </a:p>
          <a:p>
            <a:r>
              <a:rPr lang="en-US" altLang="ko-KR" sz="1400" dirty="0">
                <a:solidFill>
                  <a:srgbClr val="4585FB"/>
                </a:solidFill>
              </a:rPr>
              <a:t>Node Admin </a:t>
            </a:r>
            <a:r>
              <a:rPr lang="en-US" altLang="ko-KR" sz="1400" dirty="0" err="1">
                <a:solidFill>
                  <a:srgbClr val="4585FB"/>
                </a:solidFill>
              </a:rPr>
              <a:t>Cotainer</a:t>
            </a:r>
            <a:r>
              <a:rPr lang="en-US" altLang="ko-KR" sz="1400" dirty="0">
                <a:solidFill>
                  <a:srgbClr val="4585FB"/>
                </a:solidFill>
              </a:rPr>
              <a:t> </a:t>
            </a:r>
            <a:endParaRPr lang="ko-KR" altLang="en-US" sz="1400" dirty="0">
              <a:solidFill>
                <a:srgbClr val="4585FB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DC76A9A-17AD-4334-96AB-CDFD7A431821}"/>
              </a:ext>
            </a:extLst>
          </p:cNvPr>
          <p:cNvSpPr txBox="1"/>
          <p:nvPr/>
        </p:nvSpPr>
        <p:spPr>
          <a:xfrm>
            <a:off x="15796515" y="8317290"/>
            <a:ext cx="2979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585FB"/>
                </a:solidFill>
              </a:rPr>
              <a:t>Spring Container </a:t>
            </a:r>
            <a:endParaRPr lang="ko-KR" altLang="en-US" sz="1400" dirty="0">
              <a:solidFill>
                <a:srgbClr val="4585FB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DFBDE27-F37F-4098-807B-F6749755D74D}"/>
              </a:ext>
            </a:extLst>
          </p:cNvPr>
          <p:cNvSpPr txBox="1"/>
          <p:nvPr/>
        </p:nvSpPr>
        <p:spPr>
          <a:xfrm>
            <a:off x="4917621" y="6918989"/>
            <a:ext cx="151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4585FB"/>
                </a:solidFill>
              </a:rPr>
              <a:t>Source </a:t>
            </a:r>
            <a:r>
              <a:rPr lang="ko-KR" altLang="en-US" dirty="0">
                <a:solidFill>
                  <a:srgbClr val="4585FB"/>
                </a:solidFill>
              </a:rPr>
              <a:t>모집</a:t>
            </a:r>
          </a:p>
        </p:txBody>
      </p:sp>
    </p:spTree>
    <p:extLst>
      <p:ext uri="{BB962C8B-B14F-4D97-AF65-F5344CB8AC3E}">
        <p14:creationId xmlns:p14="http://schemas.microsoft.com/office/powerpoint/2010/main" val="2362834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681" y="-8255"/>
            <a:ext cx="18780760" cy="1030351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6500" y="5803900"/>
            <a:ext cx="15990570" cy="57150"/>
          </a:xfrm>
          <a:prstGeom prst="rect">
            <a:avLst/>
          </a:prstGeom>
          <a:noFill/>
        </p:spPr>
      </p:pic>
      <p:sp>
        <p:nvSpPr>
          <p:cNvPr id="4" name="TextBox 4"/>
          <p:cNvSpPr txBox="1"/>
          <p:nvPr/>
        </p:nvSpPr>
        <p:spPr>
          <a:xfrm>
            <a:off x="6413500" y="2984500"/>
            <a:ext cx="5461635" cy="15373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>
              <a:lnSpc>
                <a:spcPct val="87980"/>
              </a:lnSpc>
              <a:buFontTx/>
              <a:buNone/>
            </a:pPr>
            <a:r>
              <a:rPr lang="ko-KR" sz="8700" b="0" i="0" strike="noStrike" spc="-190">
                <a:solidFill>
                  <a:srgbClr val="FFFFFF"/>
                </a:solidFill>
                <a:ea typeface="Pretendard Bold" charset="0"/>
              </a:rPr>
              <a:t>기능</a:t>
            </a:r>
            <a:r>
              <a:rPr lang="en-US" sz="8700" b="0" i="0" strike="noStrike" spc="-190">
                <a:solidFill>
                  <a:srgbClr val="FFFFFF"/>
                </a:solidFill>
                <a:latin typeface="Pretendard Bold" charset="0"/>
              </a:rPr>
              <a:t> </a:t>
            </a:r>
            <a:r>
              <a:rPr lang="ko-KR" sz="8700" b="0" i="0" strike="noStrike" spc="-190">
                <a:solidFill>
                  <a:srgbClr val="FFFFFF"/>
                </a:solidFill>
                <a:ea typeface="Pretendard Bold" charset="0"/>
              </a:rPr>
              <a:t>소개</a:t>
            </a:r>
            <a:endParaRPr lang="ko-KR" altLang="en-US" sz="8700" b="0" i="0" strike="noStrike">
              <a:solidFill>
                <a:srgbClr val="FFFFFF"/>
              </a:solidFill>
              <a:ea typeface="Pretendard Bold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3100" y="7162800"/>
            <a:ext cx="876300" cy="25400"/>
          </a:xfrm>
          <a:prstGeom prst="rect">
            <a:avLst/>
          </a:prstGeom>
        </p:spPr>
      </p:pic>
      <p:sp>
        <p:nvSpPr>
          <p:cNvPr id="6" name="TextBox 6"/>
          <p:cNvSpPr txBox="1">
            <a:spLocks/>
          </p:cNvSpPr>
          <p:nvPr/>
        </p:nvSpPr>
        <p:spPr>
          <a:xfrm>
            <a:off x="2692400" y="6172200"/>
            <a:ext cx="2922270" cy="4203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95449"/>
              </a:lnSpc>
              <a:buFontTx/>
              <a:buNone/>
            </a:pPr>
            <a:r>
              <a:rPr lang="ko-KR" sz="2300" b="0" i="0" strike="noStrike">
                <a:solidFill>
                  <a:srgbClr val="FFFFFF"/>
                </a:solidFill>
                <a:ea typeface="Pretendard Medium" charset="0"/>
              </a:rPr>
              <a:t>인증</a:t>
            </a:r>
            <a:endParaRPr lang="ko-KR" altLang="en-US" sz="2300" b="0" i="0" strike="noStrike">
              <a:solidFill>
                <a:srgbClr val="FFFFFF"/>
              </a:solidFill>
              <a:ea typeface="Pretendard Medium" charset="0"/>
            </a:endParaRPr>
          </a:p>
        </p:txBody>
      </p:sp>
      <p:sp>
        <p:nvSpPr>
          <p:cNvPr id="7" name="TextBox 7"/>
          <p:cNvSpPr txBox="1">
            <a:spLocks/>
          </p:cNvSpPr>
          <p:nvPr/>
        </p:nvSpPr>
        <p:spPr>
          <a:xfrm>
            <a:off x="2501900" y="6883400"/>
            <a:ext cx="2897505" cy="5988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342900" indent="-342900" algn="l">
              <a:lnSpc>
                <a:spcPct val="122839"/>
              </a:lnSpc>
              <a:buFont typeface="Arial"/>
              <a:buChar char="●"/>
            </a:pPr>
            <a:r>
              <a:rPr lang="ko-KR" sz="1600" b="0" i="0" strike="noStrike">
                <a:solidFill>
                  <a:srgbClr val="FFFFFF"/>
                </a:solidFill>
                <a:latin typeface="Pretendard Regular" charset="0"/>
              </a:rPr>
              <a:t>JWT local Authentication</a:t>
            </a:r>
            <a:endParaRPr lang="ko-KR" altLang="en-US" sz="1600" b="0" i="0" strike="noStrike">
              <a:solidFill>
                <a:srgbClr val="FFFFFF"/>
              </a:solidFill>
              <a:latin typeface="Pretendard Regular" charset="0"/>
            </a:endParaRPr>
          </a:p>
          <a:p>
            <a:pPr marL="342900" indent="-342900" algn="l">
              <a:lnSpc>
                <a:spcPct val="122839"/>
              </a:lnSpc>
              <a:buFont typeface="Arial"/>
              <a:buChar char="●"/>
            </a:pPr>
            <a:r>
              <a:rPr lang="ko-KR" sz="1600" b="0" i="0" strike="noStrike">
                <a:solidFill>
                  <a:srgbClr val="FFFFFF"/>
                </a:solidFill>
                <a:latin typeface="Pretendard Regular" charset="0"/>
              </a:rPr>
              <a:t>JWT Social Authenication</a:t>
            </a:r>
            <a:endParaRPr lang="ko-KR" altLang="en-US" sz="1600" b="0" i="0" strike="noStrike">
              <a:solidFill>
                <a:srgbClr val="FFFFFF"/>
              </a:solidFill>
              <a:latin typeface="Pretendard Regular" charset="0"/>
            </a:endParaRPr>
          </a:p>
          <a:p>
            <a:pPr marL="342900" indent="-342900" algn="l">
              <a:lnSpc>
                <a:spcPct val="122839"/>
              </a:lnSpc>
              <a:buFont typeface="Arial"/>
              <a:buChar char="●"/>
            </a:pPr>
            <a:r>
              <a:rPr lang="ko-KR" sz="1600" b="0" i="0" strike="noStrike">
                <a:solidFill>
                  <a:srgbClr val="FFFFFF"/>
                </a:solidFill>
                <a:latin typeface="Pretendard Regular" charset="0"/>
              </a:rPr>
              <a:t>QR  Authentication</a:t>
            </a:r>
            <a:endParaRPr lang="ko-KR" altLang="en-US" sz="1600" b="0" i="0" strike="noStrike">
              <a:solidFill>
                <a:srgbClr val="FFFFFF"/>
              </a:solidFill>
              <a:latin typeface="Pretendard Regular" charset="0"/>
            </a:endParaRPr>
          </a:p>
          <a:p>
            <a:pPr marL="342900" indent="-342900" algn="l">
              <a:lnSpc>
                <a:spcPct val="122839"/>
              </a:lnSpc>
              <a:buFont typeface="Arial"/>
              <a:buChar char="●"/>
            </a:pPr>
            <a:r>
              <a:rPr lang="ko-KR" sz="1600" b="0" i="0" strike="noStrike">
                <a:solidFill>
                  <a:srgbClr val="FFFFFF"/>
                </a:solidFill>
                <a:latin typeface="Pretendard Regular" charset="0"/>
              </a:rPr>
              <a:t>정보수정</a:t>
            </a:r>
            <a:endParaRPr lang="ko-KR" altLang="en-US" sz="1600" b="0" i="0" strike="noStrike">
              <a:solidFill>
                <a:srgbClr val="FFFFFF"/>
              </a:solidFill>
              <a:latin typeface="Pretendard Regular" charset="0"/>
            </a:endParaRPr>
          </a:p>
        </p:txBody>
      </p:sp>
      <p:sp>
        <p:nvSpPr>
          <p:cNvPr id="8" name="TextBox 8"/>
          <p:cNvSpPr txBox="1">
            <a:spLocks/>
          </p:cNvSpPr>
          <p:nvPr/>
        </p:nvSpPr>
        <p:spPr>
          <a:xfrm>
            <a:off x="1206500" y="6184900"/>
            <a:ext cx="1308735" cy="10674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87980"/>
              </a:lnSpc>
              <a:buFontTx/>
              <a:buNone/>
            </a:pPr>
            <a:r>
              <a:rPr lang="en-US" sz="6000" b="0" i="0" strike="noStrike">
                <a:solidFill>
                  <a:srgbClr val="FFFFFF"/>
                </a:solidFill>
                <a:latin typeface="Poppins ExtraLight" charset="0"/>
              </a:rPr>
              <a:t>01</a:t>
            </a:r>
            <a:endParaRPr lang="ko-KR" altLang="en-US" sz="6000" b="0" i="0" strike="noStrike">
              <a:solidFill>
                <a:srgbClr val="FFFFFF"/>
              </a:solidFill>
              <a:latin typeface="Poppins ExtraLight" charset="0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576300" y="7162800"/>
            <a:ext cx="876300" cy="25400"/>
          </a:xfrm>
          <a:prstGeom prst="rect">
            <a:avLst/>
          </a:prstGeom>
        </p:spPr>
      </p:pic>
      <p:sp>
        <p:nvSpPr>
          <p:cNvPr id="11" name="TextBox 11"/>
          <p:cNvSpPr txBox="1">
            <a:spLocks/>
          </p:cNvSpPr>
          <p:nvPr/>
        </p:nvSpPr>
        <p:spPr>
          <a:xfrm>
            <a:off x="14198600" y="6172200"/>
            <a:ext cx="2922270" cy="4203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95449"/>
              </a:lnSpc>
              <a:buFontTx/>
              <a:buNone/>
            </a:pPr>
            <a:r>
              <a:rPr lang="ko-KR" sz="2300" b="0" i="0" strike="noStrike">
                <a:solidFill>
                  <a:srgbClr val="FFFFFF"/>
                </a:solidFill>
                <a:ea typeface="Pretendard Medium" charset="0"/>
              </a:rPr>
              <a:t>모임</a:t>
            </a:r>
            <a:endParaRPr lang="ko-KR" altLang="en-US" sz="2300" b="0" i="0" strike="noStrike">
              <a:solidFill>
                <a:srgbClr val="FFFFFF"/>
              </a:solidFill>
              <a:ea typeface="Pretendard Medium" charset="0"/>
            </a:endParaRPr>
          </a:p>
        </p:txBody>
      </p:sp>
      <p:sp>
        <p:nvSpPr>
          <p:cNvPr id="12" name="TextBox 12"/>
          <p:cNvSpPr txBox="1">
            <a:spLocks/>
          </p:cNvSpPr>
          <p:nvPr/>
        </p:nvSpPr>
        <p:spPr>
          <a:xfrm>
            <a:off x="14198600" y="7023100"/>
            <a:ext cx="2871470" cy="6489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342900" indent="-342900" algn="l">
              <a:lnSpc>
                <a:spcPct val="122839"/>
              </a:lnSpc>
              <a:buFont typeface="Arial"/>
              <a:buChar char="●"/>
            </a:pPr>
            <a:r>
              <a:rPr lang="ko-KR" sz="1600" b="0" i="0" strike="noStrike">
                <a:solidFill>
                  <a:srgbClr val="FFFFFF"/>
                </a:solidFill>
                <a:latin typeface="Pretendard Regular" charset="0"/>
              </a:rPr>
              <a:t>Socket.Io</a:t>
            </a:r>
            <a:endParaRPr lang="ko-KR" altLang="en-US" sz="1600" b="0" i="0" strike="noStrike">
              <a:solidFill>
                <a:srgbClr val="FFFFFF"/>
              </a:solidFill>
              <a:latin typeface="Pretendard Regular" charset="0"/>
            </a:endParaRPr>
          </a:p>
          <a:p>
            <a:pPr marL="342900" indent="-342900" algn="l">
              <a:lnSpc>
                <a:spcPct val="122839"/>
              </a:lnSpc>
              <a:buFont typeface="Arial"/>
              <a:buChar char="●"/>
            </a:pPr>
            <a:r>
              <a:rPr lang="ko-KR" sz="1600" b="0" i="0" strike="noStrike">
                <a:solidFill>
                  <a:srgbClr val="FFFFFF"/>
                </a:solidFill>
                <a:latin typeface="Pretendard Regular" charset="0"/>
              </a:rPr>
              <a:t>UX</a:t>
            </a:r>
            <a:endParaRPr lang="ko-KR" altLang="en-US" sz="1600" b="0" i="0" strike="noStrike">
              <a:solidFill>
                <a:srgbClr val="FFFFFF"/>
              </a:solidFill>
              <a:latin typeface="Pretendard Regular" charset="0"/>
            </a:endParaRPr>
          </a:p>
          <a:p>
            <a:pPr marL="342900" indent="-342900" algn="l">
              <a:lnSpc>
                <a:spcPct val="122839"/>
              </a:lnSpc>
              <a:buFont typeface="Arial"/>
              <a:buChar char="●"/>
            </a:pPr>
            <a:r>
              <a:rPr lang="ko-KR" sz="1600" b="0" i="0" strike="noStrike">
                <a:solidFill>
                  <a:srgbClr val="FFFFFF"/>
                </a:solidFill>
                <a:latin typeface="Pretendard Regular" charset="0"/>
              </a:rPr>
              <a:t>모임 기능</a:t>
            </a:r>
            <a:endParaRPr lang="ko-KR" altLang="en-US" sz="1600" b="0" i="0" strike="noStrike">
              <a:solidFill>
                <a:srgbClr val="FFFFFF"/>
              </a:solidFill>
              <a:latin typeface="Pretendard Regular" charset="0"/>
            </a:endParaRPr>
          </a:p>
          <a:p>
            <a:pPr marL="342900" indent="-342900" algn="l">
              <a:lnSpc>
                <a:spcPct val="122839"/>
              </a:lnSpc>
              <a:buFont typeface="Arial"/>
              <a:buChar char="●"/>
            </a:pPr>
            <a:r>
              <a:rPr lang="ko-KR" sz="1600" b="0" i="0" strike="noStrike">
                <a:solidFill>
                  <a:srgbClr val="FFFFFF"/>
                </a:solidFill>
                <a:latin typeface="Pretendard Regular" charset="0"/>
              </a:rPr>
              <a:t>MYSQL Processor</a:t>
            </a:r>
            <a:endParaRPr lang="ko-KR" altLang="en-US" sz="1600" b="0" i="0" strike="noStrike">
              <a:solidFill>
                <a:srgbClr val="FFFFFF"/>
              </a:solidFill>
              <a:latin typeface="Pretendard Regular" charset="0"/>
            </a:endParaRPr>
          </a:p>
          <a:p>
            <a:pPr marL="342900" indent="-342900" algn="l">
              <a:lnSpc>
                <a:spcPct val="122839"/>
              </a:lnSpc>
              <a:buFont typeface="Arial"/>
              <a:buChar char="●"/>
            </a:pPr>
            <a:endParaRPr lang="ko-KR" altLang="en-US" sz="1600" b="0" i="0" strike="noStrike">
              <a:solidFill>
                <a:srgbClr val="FFFFFF"/>
              </a:solidFill>
              <a:latin typeface="Pretendard Regular" charset="0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59700" y="7162800"/>
            <a:ext cx="876300" cy="25400"/>
          </a:xfrm>
          <a:prstGeom prst="rect">
            <a:avLst/>
          </a:prstGeom>
        </p:spPr>
      </p:pic>
      <p:sp>
        <p:nvSpPr>
          <p:cNvPr id="18" name="TextBox 18"/>
          <p:cNvSpPr txBox="1">
            <a:spLocks/>
          </p:cNvSpPr>
          <p:nvPr/>
        </p:nvSpPr>
        <p:spPr>
          <a:xfrm>
            <a:off x="8483600" y="6172200"/>
            <a:ext cx="2922270" cy="4203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95449"/>
              </a:lnSpc>
              <a:buFontTx/>
              <a:buNone/>
            </a:pPr>
            <a:r>
              <a:rPr lang="ko-KR" sz="2300" b="0" i="0" strike="noStrike">
                <a:solidFill>
                  <a:srgbClr val="FFFFFF"/>
                </a:solidFill>
                <a:ea typeface="Pretendard Medium" charset="0"/>
              </a:rPr>
              <a:t>구독형 결제</a:t>
            </a:r>
            <a:endParaRPr lang="ko-KR" altLang="en-US" sz="2300" b="0" i="0" strike="noStrike">
              <a:solidFill>
                <a:srgbClr val="FFFFFF"/>
              </a:solidFill>
              <a:ea typeface="Pretendard Medium" charset="0"/>
            </a:endParaRPr>
          </a:p>
        </p:txBody>
      </p:sp>
      <p:sp>
        <p:nvSpPr>
          <p:cNvPr id="19" name="TextBox 19"/>
          <p:cNvSpPr txBox="1">
            <a:spLocks/>
          </p:cNvSpPr>
          <p:nvPr/>
        </p:nvSpPr>
        <p:spPr>
          <a:xfrm>
            <a:off x="8483600" y="6578600"/>
            <a:ext cx="2781935" cy="3435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342900" indent="-342900" algn="l">
              <a:lnSpc>
                <a:spcPct val="122839"/>
              </a:lnSpc>
              <a:buFontTx/>
              <a:buNone/>
            </a:pPr>
            <a:endParaRPr lang="ko-KR" altLang="en-US" sz="1600" b="0" i="0" strike="noStrike">
              <a:solidFill>
                <a:srgbClr val="FFFFFF"/>
              </a:solidFill>
              <a:latin typeface="Pretendard Regular" charset="0"/>
            </a:endParaRPr>
          </a:p>
          <a:p>
            <a:pPr marL="342900" indent="-342900" algn="l">
              <a:lnSpc>
                <a:spcPct val="122839"/>
              </a:lnSpc>
              <a:buFont typeface="Arial"/>
              <a:buChar char="●"/>
            </a:pPr>
            <a:r>
              <a:rPr lang="ko-KR" sz="1600" b="0" i="0" strike="noStrike">
                <a:solidFill>
                  <a:srgbClr val="FFFFFF"/>
                </a:solidFill>
                <a:latin typeface="Pretendard Regular" charset="0"/>
              </a:rPr>
              <a:t>Toss 결제 API</a:t>
            </a:r>
            <a:endParaRPr lang="ko-KR" altLang="en-US" sz="1600" b="0" i="0" strike="noStrike">
              <a:solidFill>
                <a:srgbClr val="FFFFFF"/>
              </a:solidFill>
              <a:latin typeface="Pretendard Regular" charset="0"/>
            </a:endParaRPr>
          </a:p>
          <a:p>
            <a:pPr marL="342900" indent="-342900" algn="l">
              <a:lnSpc>
                <a:spcPct val="122839"/>
              </a:lnSpc>
              <a:buFont typeface="Arial"/>
              <a:buChar char="●"/>
            </a:pPr>
            <a:r>
              <a:rPr lang="ko-KR" sz="1600" b="0" i="0" strike="noStrike">
                <a:solidFill>
                  <a:srgbClr val="FFFFFF"/>
                </a:solidFill>
                <a:latin typeface="Pretendard Regular" charset="0"/>
              </a:rPr>
              <a:t>Batch Scheduler</a:t>
            </a:r>
            <a:endParaRPr lang="ko-KR" altLang="en-US" sz="1600" b="0" i="0" strike="noStrike">
              <a:solidFill>
                <a:srgbClr val="FFFFFF"/>
              </a:solidFill>
              <a:latin typeface="Pretendard Regular" charset="0"/>
            </a:endParaRPr>
          </a:p>
        </p:txBody>
      </p:sp>
      <p:sp>
        <p:nvSpPr>
          <p:cNvPr id="20" name="TextBox 20"/>
          <p:cNvSpPr txBox="1">
            <a:spLocks/>
          </p:cNvSpPr>
          <p:nvPr/>
        </p:nvSpPr>
        <p:spPr>
          <a:xfrm>
            <a:off x="6883400" y="6210300"/>
            <a:ext cx="1308735" cy="10801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87980"/>
              </a:lnSpc>
              <a:buFontTx/>
              <a:buNone/>
            </a:pPr>
            <a:r>
              <a:rPr lang="en-US" sz="6000" b="0" i="0" strike="noStrike">
                <a:solidFill>
                  <a:srgbClr val="FFFFFF"/>
                </a:solidFill>
                <a:latin typeface="Poppins ExtraLight" charset="0"/>
              </a:rPr>
              <a:t>02</a:t>
            </a:r>
            <a:endParaRPr lang="ko-KR" altLang="en-US" sz="6000" b="0" i="0" strike="noStrike">
              <a:solidFill>
                <a:srgbClr val="FFFFFF"/>
              </a:solidFill>
              <a:latin typeface="Poppins ExtraLight" charset="0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3100" y="8686800"/>
            <a:ext cx="8763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576300" y="8686800"/>
            <a:ext cx="8763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59700" y="8686800"/>
            <a:ext cx="8763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801100" y="647700"/>
            <a:ext cx="685800" cy="3771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7188200" y="2476500"/>
            <a:ext cx="39116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sz="1600" b="0" i="0" u="none" strike="noStrike" spc="300">
                <a:solidFill>
                  <a:srgbClr val="FFFFFF"/>
                </a:solidFill>
                <a:latin typeface="Pretendard Bold"/>
              </a:rPr>
              <a:t>TABLE OF CONTENTS</a:t>
            </a:r>
          </a:p>
        </p:txBody>
      </p:sp>
      <p:sp>
        <p:nvSpPr>
          <p:cNvPr id="39" name="텍스트 상자 1"/>
          <p:cNvSpPr txBox="1">
            <a:spLocks/>
          </p:cNvSpPr>
          <p:nvPr/>
        </p:nvSpPr>
        <p:spPr>
          <a:xfrm>
            <a:off x="6869430" y="8016875"/>
            <a:ext cx="1309370" cy="108077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87980"/>
              </a:lnSpc>
              <a:buFontTx/>
              <a:buNone/>
            </a:pPr>
            <a:r>
              <a:rPr lang="en-US" sz="6000" b="0" i="0" strike="noStrike">
                <a:solidFill>
                  <a:srgbClr val="FFFFFF"/>
                </a:solidFill>
                <a:latin typeface="Poppins ExtraLight" charset="0"/>
              </a:rPr>
              <a:t>0</a:t>
            </a:r>
            <a:r>
              <a:rPr lang="ko-KR" sz="6000" b="0" i="0" strike="noStrike">
                <a:solidFill>
                  <a:srgbClr val="FFFFFF"/>
                </a:solidFill>
                <a:latin typeface="Poppins ExtraLight" charset="0"/>
              </a:rPr>
              <a:t>5</a:t>
            </a:r>
            <a:endParaRPr lang="ko-KR" altLang="en-US" sz="6000" b="0" i="0" strike="noStrike">
              <a:solidFill>
                <a:srgbClr val="FFFFFF"/>
              </a:solidFill>
              <a:latin typeface="Poppins ExtraLight" charset="0"/>
            </a:endParaRPr>
          </a:p>
        </p:txBody>
      </p:sp>
      <p:sp>
        <p:nvSpPr>
          <p:cNvPr id="40" name="텍스트 상자 2"/>
          <p:cNvSpPr txBox="1">
            <a:spLocks/>
          </p:cNvSpPr>
          <p:nvPr/>
        </p:nvSpPr>
        <p:spPr>
          <a:xfrm>
            <a:off x="14201775" y="8185785"/>
            <a:ext cx="2922905" cy="4210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95449"/>
              </a:lnSpc>
              <a:buFontTx/>
              <a:buNone/>
            </a:pPr>
            <a:r>
              <a:rPr lang="ko-KR" altLang="en-US" sz="2300" b="0" i="0" strike="noStrike" dirty="0">
                <a:solidFill>
                  <a:srgbClr val="FFFFFF"/>
                </a:solidFill>
                <a:ea typeface="Pretendard Medium" charset="0"/>
              </a:rPr>
              <a:t>로깅</a:t>
            </a:r>
          </a:p>
        </p:txBody>
      </p:sp>
      <p:sp>
        <p:nvSpPr>
          <p:cNvPr id="41" name="텍스트 상자 3"/>
          <p:cNvSpPr txBox="1">
            <a:spLocks/>
          </p:cNvSpPr>
          <p:nvPr/>
        </p:nvSpPr>
        <p:spPr>
          <a:xfrm>
            <a:off x="12678410" y="6191250"/>
            <a:ext cx="1309370" cy="108077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87980"/>
              </a:lnSpc>
              <a:buFontTx/>
              <a:buNone/>
            </a:pPr>
            <a:r>
              <a:rPr lang="en-US" sz="6000" b="0" i="0" strike="noStrike">
                <a:solidFill>
                  <a:srgbClr val="FFFFFF"/>
                </a:solidFill>
                <a:latin typeface="Poppins ExtraLight" charset="0"/>
              </a:rPr>
              <a:t>0</a:t>
            </a:r>
            <a:r>
              <a:rPr lang="ko-KR" sz="6000" b="0" i="0" strike="noStrike">
                <a:solidFill>
                  <a:srgbClr val="FFFFFF"/>
                </a:solidFill>
                <a:latin typeface="Poppins ExtraLight" charset="0"/>
              </a:rPr>
              <a:t>3</a:t>
            </a:r>
            <a:endParaRPr lang="ko-KR" altLang="en-US" sz="6000" b="0" i="0" strike="noStrike">
              <a:solidFill>
                <a:srgbClr val="FFFFFF"/>
              </a:solidFill>
              <a:latin typeface="Poppins ExtraLight" charset="0"/>
            </a:endParaRPr>
          </a:p>
        </p:txBody>
      </p:sp>
      <p:sp>
        <p:nvSpPr>
          <p:cNvPr id="43" name="텍스트 상자 5"/>
          <p:cNvSpPr txBox="1">
            <a:spLocks/>
          </p:cNvSpPr>
          <p:nvPr/>
        </p:nvSpPr>
        <p:spPr>
          <a:xfrm>
            <a:off x="1202055" y="8275955"/>
            <a:ext cx="1309370" cy="108077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87980"/>
              </a:lnSpc>
              <a:buFontTx/>
              <a:buNone/>
            </a:pPr>
            <a:r>
              <a:rPr lang="en-US" sz="6000" b="0" i="0" strike="noStrike">
                <a:solidFill>
                  <a:srgbClr val="FFFFFF"/>
                </a:solidFill>
                <a:latin typeface="Poppins ExtraLight" charset="0"/>
              </a:rPr>
              <a:t>0</a:t>
            </a:r>
            <a:r>
              <a:rPr lang="ko-KR" sz="6000" b="0" i="0" strike="noStrike">
                <a:solidFill>
                  <a:srgbClr val="FFFFFF"/>
                </a:solidFill>
                <a:latin typeface="Poppins ExtraLight" charset="0"/>
              </a:rPr>
              <a:t>4</a:t>
            </a:r>
            <a:endParaRPr lang="ko-KR" altLang="en-US" sz="6000" b="0" i="0" strike="noStrike">
              <a:solidFill>
                <a:srgbClr val="FFFFFF"/>
              </a:solidFill>
              <a:latin typeface="Poppins ExtraLight" charset="0"/>
            </a:endParaRPr>
          </a:p>
        </p:txBody>
      </p:sp>
      <p:sp>
        <p:nvSpPr>
          <p:cNvPr id="44" name="텍스트 상자 6"/>
          <p:cNvSpPr txBox="1">
            <a:spLocks/>
          </p:cNvSpPr>
          <p:nvPr/>
        </p:nvSpPr>
        <p:spPr>
          <a:xfrm>
            <a:off x="2573655" y="8174355"/>
            <a:ext cx="2922905" cy="4210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95449"/>
              </a:lnSpc>
              <a:buFontTx/>
              <a:buNone/>
            </a:pPr>
            <a:r>
              <a:rPr lang="ko-KR" sz="2300" b="0" i="0" strike="noStrike">
                <a:solidFill>
                  <a:srgbClr val="FFFFFF"/>
                </a:solidFill>
                <a:ea typeface="Pretendard Medium" charset="0"/>
              </a:rPr>
              <a:t>관리자</a:t>
            </a:r>
            <a:endParaRPr lang="ko-KR" altLang="en-US" sz="2300" b="0" i="0" strike="noStrike">
              <a:solidFill>
                <a:srgbClr val="FFFFFF"/>
              </a:solidFill>
              <a:ea typeface="Pretendard Medium" charset="0"/>
            </a:endParaRPr>
          </a:p>
        </p:txBody>
      </p:sp>
      <p:sp>
        <p:nvSpPr>
          <p:cNvPr id="45" name="텍스트 상자 7"/>
          <p:cNvSpPr txBox="1">
            <a:spLocks/>
          </p:cNvSpPr>
          <p:nvPr/>
        </p:nvSpPr>
        <p:spPr>
          <a:xfrm>
            <a:off x="12694285" y="8164830"/>
            <a:ext cx="1309370" cy="1080770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87980"/>
              </a:lnSpc>
              <a:buFontTx/>
              <a:buNone/>
            </a:pPr>
            <a:r>
              <a:rPr lang="en-US" sz="6000" b="0" i="0" strike="noStrike">
                <a:solidFill>
                  <a:srgbClr val="FFFFFF"/>
                </a:solidFill>
                <a:latin typeface="Poppins ExtraLight" charset="0"/>
              </a:rPr>
              <a:t>0</a:t>
            </a:r>
            <a:r>
              <a:rPr lang="ko-KR" sz="6000" b="0" i="0" strike="noStrike">
                <a:solidFill>
                  <a:srgbClr val="FFFFFF"/>
                </a:solidFill>
                <a:latin typeface="Poppins ExtraLight" charset="0"/>
              </a:rPr>
              <a:t>6</a:t>
            </a:r>
            <a:endParaRPr lang="ko-KR" altLang="en-US" sz="6000" b="0" i="0" strike="noStrike">
              <a:solidFill>
                <a:srgbClr val="FFFFFF"/>
              </a:solidFill>
              <a:latin typeface="Poppins ExtraLight" charset="0"/>
            </a:endParaRPr>
          </a:p>
        </p:txBody>
      </p:sp>
      <p:sp>
        <p:nvSpPr>
          <p:cNvPr id="46" name="텍스트 상자 8"/>
          <p:cNvSpPr txBox="1">
            <a:spLocks/>
          </p:cNvSpPr>
          <p:nvPr/>
        </p:nvSpPr>
        <p:spPr>
          <a:xfrm>
            <a:off x="8482330" y="8054340"/>
            <a:ext cx="2922905" cy="42100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95449"/>
              </a:lnSpc>
              <a:buFontTx/>
              <a:buNone/>
            </a:pPr>
            <a:r>
              <a:rPr lang="ko-KR" sz="2300" b="0" i="0" strike="noStrike">
                <a:solidFill>
                  <a:srgbClr val="FFFFFF"/>
                </a:solidFill>
                <a:ea typeface="Pretendard Medium" charset="0"/>
              </a:rPr>
              <a:t>광고</a:t>
            </a:r>
            <a:endParaRPr lang="ko-KR" altLang="en-US" sz="2300" b="0" i="0" strike="noStrike">
              <a:solidFill>
                <a:srgbClr val="FFFFFF"/>
              </a:solidFill>
              <a:ea typeface="Pretendard Medium" charset="0"/>
            </a:endParaRPr>
          </a:p>
        </p:txBody>
      </p:sp>
      <p:sp>
        <p:nvSpPr>
          <p:cNvPr id="47" name="텍스트 상자 9"/>
          <p:cNvSpPr txBox="1">
            <a:spLocks/>
          </p:cNvSpPr>
          <p:nvPr/>
        </p:nvSpPr>
        <p:spPr>
          <a:xfrm>
            <a:off x="8486140" y="8566785"/>
            <a:ext cx="2871470" cy="6489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342900" indent="-342900" algn="l">
              <a:lnSpc>
                <a:spcPct val="122839"/>
              </a:lnSpc>
              <a:buFont typeface="Arial"/>
              <a:buChar char="●"/>
            </a:pPr>
            <a:r>
              <a:rPr lang="ko-KR" sz="1600" b="0" i="0" strike="noStrike" dirty="0" err="1">
                <a:solidFill>
                  <a:srgbClr val="FFFFFF"/>
                </a:solidFill>
                <a:latin typeface="Pretendard Regular" charset="0"/>
              </a:rPr>
              <a:t>TaskScheduler</a:t>
            </a:r>
            <a:endParaRPr lang="ko-KR" altLang="en-US" sz="1600" b="0" i="0" strike="noStrike" dirty="0">
              <a:solidFill>
                <a:srgbClr val="FFFFFF"/>
              </a:solidFill>
              <a:latin typeface="Pretendard Regular" charset="0"/>
            </a:endParaRPr>
          </a:p>
          <a:p>
            <a:pPr marL="342900" indent="-342900" algn="l">
              <a:lnSpc>
                <a:spcPct val="122839"/>
              </a:lnSpc>
              <a:buClr>
                <a:srgbClr val="FFFFFF"/>
              </a:buClr>
              <a:buFont typeface="Arial"/>
              <a:buChar char="●"/>
            </a:pPr>
            <a:endParaRPr lang="ko-KR" altLang="en-US" sz="1600" b="0" i="0" strike="noStrike" dirty="0">
              <a:solidFill>
                <a:srgbClr val="FFFFFF"/>
              </a:solidFill>
              <a:latin typeface="Pretendard Regular" charset="0"/>
            </a:endParaRPr>
          </a:p>
          <a:p>
            <a:pPr marL="342900" indent="-342900" algn="l">
              <a:lnSpc>
                <a:spcPct val="122839"/>
              </a:lnSpc>
              <a:buFont typeface="Arial"/>
              <a:buChar char="●"/>
            </a:pPr>
            <a:endParaRPr lang="ko-KR" altLang="en-US" sz="1600" b="0" i="0" strike="noStrike" dirty="0">
              <a:solidFill>
                <a:srgbClr val="FFFFFF"/>
              </a:solidFill>
              <a:latin typeface="Pretendard Regular" charset="0"/>
            </a:endParaRPr>
          </a:p>
        </p:txBody>
      </p:sp>
      <p:sp>
        <p:nvSpPr>
          <p:cNvPr id="48" name="텍스트 상자 10"/>
          <p:cNvSpPr txBox="1">
            <a:spLocks/>
          </p:cNvSpPr>
          <p:nvPr/>
        </p:nvSpPr>
        <p:spPr>
          <a:xfrm>
            <a:off x="2499995" y="8867140"/>
            <a:ext cx="2871470" cy="6489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342900" indent="-342900" algn="l">
              <a:lnSpc>
                <a:spcPct val="122839"/>
              </a:lnSpc>
              <a:buFont typeface="Arial"/>
              <a:buChar char="●"/>
            </a:pPr>
            <a:r>
              <a:rPr lang="ko-KR" sz="1600" b="0" i="0" strike="noStrik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멤버 관리</a:t>
            </a:r>
            <a:endParaRPr lang="ko-KR" altLang="en-US" sz="1600" b="0" i="0" strike="noStrike" dirty="0">
              <a:solidFill>
                <a:srgbClr val="FFFFF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 algn="l">
              <a:lnSpc>
                <a:spcPct val="122839"/>
              </a:lnSpc>
              <a:buFont typeface="Arial"/>
              <a:buChar char="●"/>
            </a:pPr>
            <a:r>
              <a:rPr lang="ko-KR" sz="1600" b="0" i="0" strike="noStrik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모임 관리</a:t>
            </a:r>
            <a:endParaRPr lang="ko-KR" altLang="en-US" sz="1600" b="0" i="0" strike="noStrike" dirty="0">
              <a:solidFill>
                <a:srgbClr val="FFFFF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 algn="l">
              <a:lnSpc>
                <a:spcPct val="122839"/>
              </a:lnSpc>
              <a:buFont typeface="Arial"/>
              <a:buChar char="●"/>
            </a:pPr>
            <a:r>
              <a:rPr lang="ko-KR" sz="1600" b="0" i="0" strike="noStrike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시각화</a:t>
            </a:r>
            <a:endParaRPr lang="ko-KR" altLang="en-US" sz="1600" b="0" i="0" strike="noStrike" dirty="0">
              <a:solidFill>
                <a:srgbClr val="FFFFF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 algn="l">
              <a:lnSpc>
                <a:spcPct val="122839"/>
              </a:lnSpc>
              <a:buFont typeface="Arial"/>
              <a:buChar char="●"/>
            </a:pPr>
            <a:endParaRPr lang="ko-KR" altLang="en-US" sz="1600" b="0" i="0" strike="noStrike" dirty="0">
              <a:solidFill>
                <a:srgbClr val="FFFFFF"/>
              </a:solidFill>
              <a:latin typeface="Pretendard Regular" charset="0"/>
            </a:endParaRPr>
          </a:p>
        </p:txBody>
      </p:sp>
      <p:sp>
        <p:nvSpPr>
          <p:cNvPr id="31" name="텍스트 상자 9">
            <a:extLst>
              <a:ext uri="{FF2B5EF4-FFF2-40B4-BE49-F238E27FC236}">
                <a16:creationId xmlns:a16="http://schemas.microsoft.com/office/drawing/2014/main" id="{FAC15103-35C3-449E-BCB5-95A5B894BB11}"/>
              </a:ext>
            </a:extLst>
          </p:cNvPr>
          <p:cNvSpPr txBox="1">
            <a:spLocks/>
          </p:cNvSpPr>
          <p:nvPr/>
        </p:nvSpPr>
        <p:spPr>
          <a:xfrm>
            <a:off x="14198600" y="8592820"/>
            <a:ext cx="2871470" cy="6489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342900" indent="-342900" algn="l">
              <a:lnSpc>
                <a:spcPct val="122839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1600" b="0" i="0" strike="noStrike" dirty="0">
                <a:solidFill>
                  <a:srgbClr val="FFFFFF"/>
                </a:solidFill>
                <a:latin typeface="Pretendard Regular" charset="0"/>
              </a:rPr>
              <a:t>Spring log</a:t>
            </a:r>
          </a:p>
          <a:p>
            <a:pPr marL="342900" indent="-342900" algn="l">
              <a:lnSpc>
                <a:spcPct val="122839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1600" dirty="0">
                <a:solidFill>
                  <a:srgbClr val="FFFFFF"/>
                </a:solidFill>
                <a:latin typeface="Pretendard Regular" charset="0"/>
              </a:rPr>
              <a:t>Node log</a:t>
            </a:r>
            <a:endParaRPr lang="ko-KR" altLang="en-US" sz="1600" b="0" i="0" strike="noStrike" dirty="0">
              <a:solidFill>
                <a:srgbClr val="FFFFFF"/>
              </a:solidFill>
              <a:latin typeface="Pretendard Regular" charset="0"/>
            </a:endParaRPr>
          </a:p>
          <a:p>
            <a:pPr marL="342900" indent="-342900" algn="l">
              <a:lnSpc>
                <a:spcPct val="122839"/>
              </a:lnSpc>
              <a:buFont typeface="Arial"/>
              <a:buChar char="●"/>
            </a:pPr>
            <a:endParaRPr lang="ko-KR" altLang="en-US" sz="1600" b="0" i="0" strike="noStrike" dirty="0">
              <a:solidFill>
                <a:srgbClr val="FFFFFF"/>
              </a:solidFill>
              <a:latin typeface="Pretendard Regular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78800" y="-7556500"/>
            <a:ext cx="1905635" cy="17640935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209800"/>
            <a:ext cx="15989935" cy="26035"/>
          </a:xfrm>
          <a:prstGeom prst="rect">
            <a:avLst/>
          </a:prstGeom>
          <a:noFill/>
        </p:spPr>
      </p:pic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5092700"/>
            <a:ext cx="4712335" cy="26035"/>
          </a:xfrm>
          <a:prstGeom prst="rect">
            <a:avLst/>
          </a:prstGeom>
          <a:noFill/>
        </p:spPr>
      </p:pic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95775" y="1562100"/>
            <a:ext cx="1372235" cy="5766435"/>
          </a:xfrm>
          <a:prstGeom prst="rect">
            <a:avLst/>
          </a:prstGeom>
          <a:noFill/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95775" y="5594350"/>
            <a:ext cx="1372235" cy="576643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2546350" y="5403850"/>
            <a:ext cx="4788535" cy="12071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1800" b="0" i="0" strike="noStrike" dirty="0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왜 </a:t>
            </a:r>
            <a:r>
              <a:rPr lang="ko-KR" sz="1800" b="0" i="0" strike="noStrike" dirty="0" err="1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Session을</a:t>
            </a:r>
            <a:r>
              <a:rPr lang="ko-KR" sz="1800" b="0" i="0" strike="noStrike" dirty="0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사용하지 않고 </a:t>
            </a:r>
            <a:r>
              <a:rPr lang="ko-KR" sz="1800" b="0" i="0" strike="noStrike" dirty="0" err="1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JWT로</a:t>
            </a:r>
            <a:r>
              <a:rPr lang="ko-KR" sz="1800" b="0" i="0" strike="noStrike" dirty="0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인증을 구현했나요?</a:t>
            </a:r>
            <a:endParaRPr lang="ko-KR" altLang="en-US" sz="1800" b="0" i="0" strike="noStrike" dirty="0">
              <a:solidFill>
                <a:srgbClr val="2A2A2A">
                  <a:alpha val="75752"/>
                </a:srgb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2044700" y="4165600"/>
            <a:ext cx="5842635" cy="5594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en-US" sz="3100" b="0" i="0" strike="noStrike">
                <a:solidFill>
                  <a:srgbClr val="4585FB"/>
                </a:solidFill>
                <a:latin typeface="Pretendard Bold" charset="0"/>
              </a:rPr>
              <a:t>01 </a:t>
            </a:r>
            <a:r>
              <a:rPr lang="ko-KR" sz="3100" b="0" i="0" strike="noStrike">
                <a:solidFill>
                  <a:srgbClr val="4585FB"/>
                </a:solidFill>
                <a:ea typeface="Pretendard Bold" charset="0"/>
              </a:rPr>
              <a:t>ㅣQuestion</a:t>
            </a:r>
            <a:endParaRPr lang="ko-KR" altLang="en-US" sz="31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2546350" y="6365875"/>
            <a:ext cx="4788535" cy="12071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1800" b="0" i="0" strike="noStrike" dirty="0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클라이언트에서 보관한다면 보안문제를 어떻게 해결했나요?</a:t>
            </a:r>
            <a:r>
              <a:rPr lang="ko-KR" sz="2200" b="0" i="0" strike="noStrike" dirty="0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ko-KR" altLang="en-US" sz="2200" b="0" i="0" strike="noStrike" dirty="0">
              <a:solidFill>
                <a:srgbClr val="2A2A2A">
                  <a:alpha val="75752"/>
                </a:srgb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0" y="5092700"/>
            <a:ext cx="4712335" cy="26035"/>
          </a:xfrm>
          <a:prstGeom prst="rect">
            <a:avLst/>
          </a:prstGeom>
          <a:noFill/>
        </p:spPr>
      </p:pic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13005" y="1534795"/>
            <a:ext cx="1372235" cy="5820410"/>
          </a:xfrm>
          <a:prstGeom prst="rect">
            <a:avLst/>
          </a:prstGeom>
          <a:noFill/>
        </p:spPr>
      </p:pic>
      <p:pic>
        <p:nvPicPr>
          <p:cNvPr id="13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617450" y="5537200"/>
            <a:ext cx="1426210" cy="5947410"/>
          </a:xfrm>
          <a:prstGeom prst="rect">
            <a:avLst/>
          </a:prstGeom>
          <a:noFill/>
        </p:spPr>
      </p:pic>
      <p:sp>
        <p:nvSpPr>
          <p:cNvPr id="14" name="Rect 0"/>
          <p:cNvSpPr txBox="1">
            <a:spLocks/>
          </p:cNvSpPr>
          <p:nvPr/>
        </p:nvSpPr>
        <p:spPr>
          <a:xfrm>
            <a:off x="10741025" y="5403850"/>
            <a:ext cx="5261610" cy="12071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1800" b="0" i="0" strike="noStrike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확장성을 고려하였습니다.</a:t>
            </a:r>
            <a:br>
              <a:rPr lang="ko-KR" sz="1800" b="0" i="0" strike="noStrike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sz="1800" b="0" i="0" strike="noStrike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JWT는 클라이언트에서 보관하기 때문에 앞으로의 서버확장에 있어 유리하기 때문입니다.</a:t>
            </a:r>
            <a:endParaRPr lang="ko-KR" altLang="en-US" sz="1800" b="0" i="0" strike="noStrike">
              <a:solidFill>
                <a:srgbClr val="2A2A2A">
                  <a:alpha val="75752"/>
                </a:srgb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10350500" y="4178300"/>
            <a:ext cx="5842635" cy="5594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en-US" sz="3100" b="0" i="0" strike="noStrike">
                <a:solidFill>
                  <a:srgbClr val="4585FB"/>
                </a:solidFill>
                <a:latin typeface="Pretendard Bold" charset="0"/>
              </a:rPr>
              <a:t>02 </a:t>
            </a:r>
            <a:r>
              <a:rPr lang="ko-KR" sz="3100" b="0" i="0" strike="noStrike">
                <a:solidFill>
                  <a:srgbClr val="4585FB"/>
                </a:solidFill>
                <a:ea typeface="Pretendard Bold" charset="0"/>
              </a:rPr>
              <a:t>ㅣAnswer</a:t>
            </a:r>
            <a:endParaRPr lang="ko-KR" altLang="en-US" sz="31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>
            <a:off x="10741025" y="6445250"/>
            <a:ext cx="5055235" cy="12071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1800" b="0" i="0" strike="noStrike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AccessToken과 RefreshToken을 사용했습니다. AccessToken은 로컬스토리지, RefreshToken은 Cookie에 저장하여 분리화 했습니다.</a:t>
            </a:r>
            <a:endParaRPr lang="ko-KR" altLang="en-US" sz="1800" b="0" i="0" strike="noStrike">
              <a:solidFill>
                <a:srgbClr val="2A2A2A">
                  <a:alpha val="75752"/>
                </a:srgb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6130925"/>
            <a:ext cx="343535" cy="330835"/>
          </a:xfrm>
          <a:prstGeom prst="rect">
            <a:avLst/>
          </a:prstGeom>
          <a:noFill/>
        </p:spPr>
      </p:pic>
      <p:pic>
        <p:nvPicPr>
          <p:cNvPr id="19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135" cy="26035"/>
          </a:xfrm>
          <a:prstGeom prst="rect">
            <a:avLst/>
          </a:prstGeom>
          <a:noFill/>
        </p:spPr>
      </p:pic>
      <p:sp>
        <p:nvSpPr>
          <p:cNvPr id="20" name="Rect 0"/>
          <p:cNvSpPr txBox="1">
            <a:spLocks/>
          </p:cNvSpPr>
          <p:nvPr/>
        </p:nvSpPr>
        <p:spPr>
          <a:xfrm>
            <a:off x="3416300" y="660400"/>
            <a:ext cx="8662035" cy="12452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[인증]JWT 개요</a:t>
            </a: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079500" y="533400"/>
            <a:ext cx="1905635" cy="14992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90">
                <a:solidFill>
                  <a:srgbClr val="4585FB"/>
                </a:solidFill>
                <a:latin typeface="Poppins ExtraLight" charset="0"/>
              </a:rPr>
              <a:t>0</a:t>
            </a:r>
            <a:r>
              <a:rPr lang="ko-KR" sz="8500" b="0" i="0" strike="noStrike" spc="-490">
                <a:solidFill>
                  <a:srgbClr val="4585FB"/>
                </a:solidFill>
                <a:latin typeface="Poppins ExtraLight" charset="0"/>
              </a:rPr>
              <a:t>1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sp>
        <p:nvSpPr>
          <p:cNvPr id="22" name="텍스트 상자 27"/>
          <p:cNvSpPr txBox="1">
            <a:spLocks/>
          </p:cNvSpPr>
          <p:nvPr/>
        </p:nvSpPr>
        <p:spPr>
          <a:xfrm rot="20640000">
            <a:off x="527050" y="2535555"/>
            <a:ext cx="2461260" cy="120078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7200">
                <a:solidFill>
                  <a:srgbClr val="4585FB"/>
                </a:solidFill>
                <a:latin typeface="MV Boli" charset="0"/>
                <a:ea typeface="MV Boli" charset="0"/>
              </a:rPr>
              <a:t>Why?</a:t>
            </a:r>
            <a:endParaRPr lang="ko-KR" altLang="en-US" sz="7200">
              <a:solidFill>
                <a:srgbClr val="4585FB"/>
              </a:solidFill>
              <a:latin typeface="MV Boli" charset="0"/>
              <a:ea typeface="MV Boli" charset="0"/>
            </a:endParaRPr>
          </a:p>
        </p:txBody>
      </p:sp>
      <p:sp>
        <p:nvSpPr>
          <p:cNvPr id="23" name="텍스트 상자 30"/>
          <p:cNvSpPr txBox="1">
            <a:spLocks/>
          </p:cNvSpPr>
          <p:nvPr/>
        </p:nvSpPr>
        <p:spPr>
          <a:xfrm>
            <a:off x="2538730" y="7548880"/>
            <a:ext cx="4788535" cy="12071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1800" b="0" i="0" strike="noStrike" dirty="0" err="1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로컬스토리지에</a:t>
            </a:r>
            <a:r>
              <a:rPr lang="ko-KR" sz="1800" b="0" i="0" strike="noStrike" dirty="0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토큰이 있다면 탈취 위험성이 높은데 어떻게 보안했나요?</a:t>
            </a:r>
            <a:endParaRPr lang="ko-KR" altLang="en-US" sz="1800" b="0" i="0" strike="noStrike" dirty="0">
              <a:solidFill>
                <a:srgbClr val="2A2A2A">
                  <a:alpha val="75752"/>
                </a:srgb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텍스트 상자 31"/>
          <p:cNvSpPr txBox="1">
            <a:spLocks/>
          </p:cNvSpPr>
          <p:nvPr/>
        </p:nvSpPr>
        <p:spPr>
          <a:xfrm>
            <a:off x="10749280" y="7707630"/>
            <a:ext cx="5055235" cy="120713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342900" indent="-342900" algn="just">
              <a:lnSpc>
                <a:spcPct val="122009"/>
              </a:lnSpc>
              <a:buClr>
                <a:srgbClr val="2A2A2A"/>
              </a:buClr>
              <a:buFont typeface="Arial"/>
              <a:buChar char="●"/>
            </a:pPr>
            <a:r>
              <a:rPr lang="ko-KR" sz="1800" b="0" i="0" strike="noStrike" dirty="0" err="1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로컬스토리지는</a:t>
            </a:r>
            <a:r>
              <a:rPr lang="ko-KR" sz="1800" b="0" i="0" strike="noStrike" dirty="0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1800" b="0" i="0" strike="noStrike" dirty="0" err="1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XSS공격에</a:t>
            </a:r>
            <a:r>
              <a:rPr lang="ko-KR" sz="1800" b="0" i="0" strike="noStrike" dirty="0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취약하므로 </a:t>
            </a:r>
            <a:r>
              <a:rPr lang="ko-KR" sz="1800" b="0" i="0" strike="noStrike" dirty="0" err="1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AccessToken</a:t>
            </a:r>
            <a:r>
              <a:rPr lang="ko-KR" sz="1800" b="0" i="0" strike="noStrike" dirty="0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만료시간을 짧게(20분)</a:t>
            </a:r>
            <a:r>
              <a:rPr lang="ko-KR" sz="1800" b="0" i="0" strike="noStrike" dirty="0" err="1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</a:t>
            </a:r>
            <a:r>
              <a:rPr lang="ko-KR" sz="1800" b="0" i="0" strike="noStrike" dirty="0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설정하고 </a:t>
            </a:r>
            <a:r>
              <a:rPr lang="ko-KR" sz="1800" b="0" i="0" strike="noStrike" dirty="0" err="1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RefreshToken이</a:t>
            </a:r>
            <a:r>
              <a:rPr lang="ko-KR" sz="1800" b="0" i="0" strike="noStrike" dirty="0">
                <a:solidFill>
                  <a:srgbClr val="2A2A2A">
                    <a:alpha val="75752"/>
                  </a:srgb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재발급하는 방법으로 구현했습니다.</a:t>
            </a:r>
            <a:endParaRPr lang="ko-KR" altLang="en-US" sz="1800" b="0" i="0" strike="noStrike" dirty="0">
              <a:solidFill>
                <a:srgbClr val="2A2A2A">
                  <a:alpha val="75752"/>
                </a:srgb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sp>
        <p:nvSpPr>
          <p:cNvPr id="5" name="TextBox 5"/>
          <p:cNvSpPr txBox="1">
            <a:spLocks/>
          </p:cNvSpPr>
          <p:nvPr/>
        </p:nvSpPr>
        <p:spPr>
          <a:xfrm>
            <a:off x="3178175" y="630555"/>
            <a:ext cx="13046710" cy="1245870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[인증] Local Login Architecture</a:t>
            </a:r>
            <a:br>
              <a:rPr lang="ko-KR" altLang="en-US" sz="7000" b="0" i="0" strike="noStrike">
                <a:solidFill>
                  <a:srgbClr val="4585FB"/>
                </a:solidFill>
                <a:ea typeface="Pretendard Bold" charset="0"/>
              </a:rPr>
            </a:b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533400"/>
            <a:ext cx="1905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5530"/>
              </a:lnSpc>
            </a:pPr>
            <a:r>
              <a:rPr lang="en-US" sz="8500" b="0" i="0" u="none" strike="noStrike" spc="-500">
                <a:solidFill>
                  <a:srgbClr val="4585FB"/>
                </a:solidFill>
                <a:latin typeface="Poppins ExtraLight"/>
              </a:rPr>
              <a:t>01</a:t>
            </a:r>
          </a:p>
        </p:txBody>
      </p:sp>
      <p:sp>
        <p:nvSpPr>
          <p:cNvPr id="7" name="도형 40"/>
          <p:cNvSpPr>
            <a:spLocks/>
          </p:cNvSpPr>
          <p:nvPr/>
        </p:nvSpPr>
        <p:spPr>
          <a:xfrm>
            <a:off x="1085215" y="2966720"/>
            <a:ext cx="2561590" cy="641350"/>
          </a:xfrm>
          <a:prstGeom prst="rect">
            <a:avLst/>
          </a:prstGeom>
          <a:solidFill>
            <a:srgbClr val="4585FB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React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41"/>
          <p:cNvSpPr>
            <a:spLocks/>
          </p:cNvSpPr>
          <p:nvPr/>
        </p:nvSpPr>
        <p:spPr>
          <a:xfrm>
            <a:off x="5513070" y="3013075"/>
            <a:ext cx="2561590" cy="641350"/>
          </a:xfrm>
          <a:prstGeom prst="rect">
            <a:avLst/>
          </a:prstGeom>
          <a:solidFill>
            <a:srgbClr val="4585FB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Node Server</a:t>
            </a:r>
            <a:endParaRPr lang="ko-KR" altLang="en-US" sz="1800">
              <a:solidFill>
                <a:srgbClr val="4585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42"/>
          <p:cNvSpPr>
            <a:spLocks/>
          </p:cNvSpPr>
          <p:nvPr/>
        </p:nvSpPr>
        <p:spPr>
          <a:xfrm>
            <a:off x="10245725" y="3008630"/>
            <a:ext cx="2561590" cy="641350"/>
          </a:xfrm>
          <a:prstGeom prst="rect">
            <a:avLst/>
          </a:prstGeom>
          <a:solidFill>
            <a:srgbClr val="4585FB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Boot AP</a:t>
            </a:r>
            <a:r>
              <a:rPr lang="ko-KR" sz="1800">
                <a:latin typeface="맑은 고딕" charset="0"/>
                <a:ea typeface="맑은 고딕" charset="0"/>
              </a:rPr>
              <a:t>I</a:t>
            </a:r>
            <a:endParaRPr lang="ko-KR" altLang="en-US" sz="1800">
              <a:solidFill>
                <a:srgbClr val="4585F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43"/>
          <p:cNvSpPr>
            <a:spLocks/>
          </p:cNvSpPr>
          <p:nvPr/>
        </p:nvSpPr>
        <p:spPr>
          <a:xfrm>
            <a:off x="14584680" y="3016885"/>
            <a:ext cx="2561590" cy="641350"/>
          </a:xfrm>
          <a:prstGeom prst="rect">
            <a:avLst/>
          </a:prstGeom>
          <a:solidFill>
            <a:srgbClr val="4585FB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MyS</a:t>
            </a:r>
            <a:r>
              <a:rPr lang="ko-KR" sz="1800">
                <a:latin typeface="맑은 고딕" charset="0"/>
                <a:ea typeface="맑은 고딕" charset="0"/>
              </a:rPr>
              <a:t>QL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" name="도형 44"/>
          <p:cNvCxnSpPr/>
          <p:nvPr/>
        </p:nvCxnSpPr>
        <p:spPr>
          <a:xfrm>
            <a:off x="2349500" y="3644900"/>
            <a:ext cx="13970" cy="6656070"/>
          </a:xfrm>
          <a:prstGeom prst="line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도형 45"/>
          <p:cNvCxnSpPr/>
          <p:nvPr/>
        </p:nvCxnSpPr>
        <p:spPr>
          <a:xfrm>
            <a:off x="6781800" y="3670300"/>
            <a:ext cx="13970" cy="6630670"/>
          </a:xfrm>
          <a:prstGeom prst="line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도형 46"/>
          <p:cNvCxnSpPr/>
          <p:nvPr/>
        </p:nvCxnSpPr>
        <p:spPr>
          <a:xfrm>
            <a:off x="11513185" y="3636010"/>
            <a:ext cx="57785" cy="6588760"/>
          </a:xfrm>
          <a:prstGeom prst="line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도형 47"/>
          <p:cNvCxnSpPr>
            <a:stCxn id="10" idx="2"/>
          </p:cNvCxnSpPr>
          <p:nvPr/>
        </p:nvCxnSpPr>
        <p:spPr>
          <a:xfrm>
            <a:off x="15864840" y="3656965"/>
            <a:ext cx="49530" cy="6555105"/>
          </a:xfrm>
          <a:prstGeom prst="line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도형 48"/>
          <p:cNvCxnSpPr/>
          <p:nvPr/>
        </p:nvCxnSpPr>
        <p:spPr>
          <a:xfrm>
            <a:off x="2362200" y="4419600"/>
            <a:ext cx="9005570" cy="1270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상자 49"/>
          <p:cNvSpPr txBox="1">
            <a:spLocks/>
          </p:cNvSpPr>
          <p:nvPr/>
        </p:nvSpPr>
        <p:spPr>
          <a:xfrm>
            <a:off x="2476500" y="4013200"/>
            <a:ext cx="288353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1.사용자 로그인 요청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cxnSp>
        <p:nvCxnSpPr>
          <p:cNvPr id="17" name="도형 51"/>
          <p:cNvCxnSpPr/>
          <p:nvPr/>
        </p:nvCxnSpPr>
        <p:spPr>
          <a:xfrm flipH="1">
            <a:off x="11696700" y="4965700"/>
            <a:ext cx="4179570" cy="1270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52"/>
          <p:cNvSpPr txBox="1">
            <a:spLocks/>
          </p:cNvSpPr>
          <p:nvPr/>
        </p:nvSpPr>
        <p:spPr>
          <a:xfrm>
            <a:off x="14244955" y="4631055"/>
            <a:ext cx="1541780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5.비밀번호 응답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53"/>
          <p:cNvSpPr txBox="1">
            <a:spLocks/>
          </p:cNvSpPr>
          <p:nvPr/>
        </p:nvSpPr>
        <p:spPr>
          <a:xfrm>
            <a:off x="15993110" y="4169410"/>
            <a:ext cx="210502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4.DB Searching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54"/>
          <p:cNvSpPr txBox="1">
            <a:spLocks/>
          </p:cNvSpPr>
          <p:nvPr/>
        </p:nvSpPr>
        <p:spPr>
          <a:xfrm>
            <a:off x="9020810" y="4029710"/>
            <a:ext cx="249872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2.Password Incording Match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56"/>
          <p:cNvSpPr txBox="1">
            <a:spLocks/>
          </p:cNvSpPr>
          <p:nvPr/>
        </p:nvSpPr>
        <p:spPr>
          <a:xfrm>
            <a:off x="11827510" y="4004310"/>
            <a:ext cx="288353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400">
              <a:latin typeface="맑은 고딕" charset="0"/>
              <a:ea typeface="맑은 고딕" charset="0"/>
            </a:endParaRPr>
          </a:p>
        </p:txBody>
      </p:sp>
      <p:cxnSp>
        <p:nvCxnSpPr>
          <p:cNvPr id="23" name="도형 61"/>
          <p:cNvCxnSpPr/>
          <p:nvPr/>
        </p:nvCxnSpPr>
        <p:spPr>
          <a:xfrm>
            <a:off x="11544300" y="4432300"/>
            <a:ext cx="4179570" cy="1270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62"/>
          <p:cNvSpPr txBox="1">
            <a:spLocks/>
          </p:cNvSpPr>
          <p:nvPr/>
        </p:nvSpPr>
        <p:spPr>
          <a:xfrm>
            <a:off x="11814810" y="4004310"/>
            <a:ext cx="288353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3.비밀번호 요청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cxnSp>
        <p:nvCxnSpPr>
          <p:cNvPr id="25" name="도형 63"/>
          <p:cNvCxnSpPr/>
          <p:nvPr/>
        </p:nvCxnSpPr>
        <p:spPr>
          <a:xfrm flipH="1">
            <a:off x="6883400" y="4973955"/>
            <a:ext cx="4606290" cy="17780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64"/>
          <p:cNvSpPr txBox="1">
            <a:spLocks/>
          </p:cNvSpPr>
          <p:nvPr/>
        </p:nvSpPr>
        <p:spPr>
          <a:xfrm>
            <a:off x="9587865" y="4634865"/>
            <a:ext cx="1893570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6.사용자 로그인 응답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65"/>
          <p:cNvSpPr txBox="1">
            <a:spLocks/>
          </p:cNvSpPr>
          <p:nvPr/>
        </p:nvSpPr>
        <p:spPr>
          <a:xfrm>
            <a:off x="3350260" y="4787265"/>
            <a:ext cx="351218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7.JWT생성 AccessToken, RefreshToken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8" name="도형 66"/>
          <p:cNvSpPr>
            <a:spLocks/>
          </p:cNvSpPr>
          <p:nvPr/>
        </p:nvSpPr>
        <p:spPr>
          <a:xfrm rot="5400000">
            <a:off x="6968490" y="8176260"/>
            <a:ext cx="562610" cy="248285"/>
          </a:xfrm>
          <a:prstGeom prst="rightArrow">
            <a:avLst/>
          </a:prstGeom>
          <a:solidFill>
            <a:srgbClr val="4585F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67"/>
          <p:cNvSpPr txBox="1">
            <a:spLocks/>
          </p:cNvSpPr>
          <p:nvPr/>
        </p:nvSpPr>
        <p:spPr>
          <a:xfrm>
            <a:off x="3475355" y="5735320"/>
            <a:ext cx="3218180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RefreshToken은 Cookies에 저장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0" name="텍스트 상자 68"/>
          <p:cNvSpPr txBox="1">
            <a:spLocks/>
          </p:cNvSpPr>
          <p:nvPr/>
        </p:nvSpPr>
        <p:spPr>
          <a:xfrm>
            <a:off x="3641725" y="6165215"/>
            <a:ext cx="2395220" cy="52387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8. JWT  AccessToken,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          RefreshToken 전달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31" name="그림 6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000" y="6289675"/>
            <a:ext cx="393065" cy="407035"/>
          </a:xfrm>
          <a:prstGeom prst="rect">
            <a:avLst/>
          </a:prstGeom>
          <a:noFill/>
        </p:spPr>
      </p:pic>
      <p:cxnSp>
        <p:nvCxnSpPr>
          <p:cNvPr id="32" name="도형 70"/>
          <p:cNvCxnSpPr/>
          <p:nvPr/>
        </p:nvCxnSpPr>
        <p:spPr>
          <a:xfrm flipH="1">
            <a:off x="2590800" y="6819900"/>
            <a:ext cx="4192270" cy="13970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텍스트 상자 71"/>
          <p:cNvSpPr txBox="1">
            <a:spLocks/>
          </p:cNvSpPr>
          <p:nvPr/>
        </p:nvSpPr>
        <p:spPr>
          <a:xfrm>
            <a:off x="221615" y="6350000"/>
            <a:ext cx="2274570" cy="73914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9. </a:t>
            </a:r>
            <a:r>
              <a:rPr lang="ko-KR" sz="1400">
                <a:latin typeface="맑은 고딕" charset="0"/>
                <a:ea typeface="맑은 고딕" charset="0"/>
              </a:rPr>
              <a:t>AccessToken 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LocalStorage에 저장,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Cookie는 서버와 공유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cxnSp>
        <p:nvCxnSpPr>
          <p:cNvPr id="34" name="도형 72"/>
          <p:cNvCxnSpPr/>
          <p:nvPr/>
        </p:nvCxnSpPr>
        <p:spPr>
          <a:xfrm>
            <a:off x="2387600" y="7806690"/>
            <a:ext cx="4243070" cy="17780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상자 73"/>
          <p:cNvSpPr txBox="1">
            <a:spLocks/>
          </p:cNvSpPr>
          <p:nvPr/>
        </p:nvSpPr>
        <p:spPr>
          <a:xfrm>
            <a:off x="2455545" y="7442200"/>
            <a:ext cx="291782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1</a:t>
            </a:r>
            <a:r>
              <a:rPr lang="ko-KR" sz="1400">
                <a:latin typeface="맑은 고딕" charset="0"/>
                <a:ea typeface="맑은 고딕" charset="0"/>
              </a:rPr>
              <a:t>0</a:t>
            </a:r>
            <a:r>
              <a:rPr sz="1400">
                <a:latin typeface="맑은 고딕" charset="0"/>
                <a:ea typeface="맑은 고딕" charset="0"/>
              </a:rPr>
              <a:t>.데이터</a:t>
            </a:r>
            <a:r>
              <a:rPr lang="ko-KR" sz="1400">
                <a:latin typeface="맑은 고딕" charset="0"/>
                <a:ea typeface="맑은 고딕" charset="0"/>
              </a:rPr>
              <a:t>요청 + AccessToken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74"/>
          <p:cNvSpPr txBox="1">
            <a:spLocks/>
          </p:cNvSpPr>
          <p:nvPr/>
        </p:nvSpPr>
        <p:spPr>
          <a:xfrm>
            <a:off x="6780530" y="7616825"/>
            <a:ext cx="2245360" cy="30924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11. AccessToken 검증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cxnSp>
        <p:nvCxnSpPr>
          <p:cNvPr id="37" name="도형 75"/>
          <p:cNvCxnSpPr/>
          <p:nvPr/>
        </p:nvCxnSpPr>
        <p:spPr>
          <a:xfrm flipH="1">
            <a:off x="2600960" y="8372475"/>
            <a:ext cx="4191000" cy="10160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76"/>
          <p:cNvSpPr txBox="1">
            <a:spLocks/>
          </p:cNvSpPr>
          <p:nvPr/>
        </p:nvSpPr>
        <p:spPr>
          <a:xfrm>
            <a:off x="4965700" y="7986395"/>
            <a:ext cx="1830070" cy="30924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1</a:t>
            </a:r>
            <a:r>
              <a:rPr lang="ko-KR" sz="1400">
                <a:latin typeface="맑은 고딕" charset="0"/>
                <a:ea typeface="맑은 고딕" charset="0"/>
              </a:rPr>
              <a:t>2</a:t>
            </a:r>
            <a:r>
              <a:rPr sz="1400">
                <a:latin typeface="맑은 고딕" charset="0"/>
                <a:ea typeface="맑은 고딕" charset="0"/>
              </a:rPr>
              <a:t>.</a:t>
            </a:r>
            <a:r>
              <a:rPr lang="ko-KR" sz="1400">
                <a:latin typeface="맑은 고딕" charset="0"/>
                <a:ea typeface="맑은 고딕" charset="0"/>
              </a:rPr>
              <a:t>Data Response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47" name="텍스트 상자 23"/>
          <p:cNvSpPr txBox="1">
            <a:spLocks/>
          </p:cNvSpPr>
          <p:nvPr/>
        </p:nvSpPr>
        <p:spPr>
          <a:xfrm>
            <a:off x="1165225" y="8213090"/>
            <a:ext cx="1289050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성공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48" name="도형 44"/>
          <p:cNvSpPr>
            <a:spLocks/>
          </p:cNvSpPr>
          <p:nvPr/>
        </p:nvSpPr>
        <p:spPr>
          <a:xfrm rot="5400000">
            <a:off x="4755515" y="5246370"/>
            <a:ext cx="391160" cy="455295"/>
          </a:xfrm>
          <a:prstGeom prst="rightArrow">
            <a:avLst/>
          </a:prstGeom>
          <a:solidFill>
            <a:srgbClr val="4585F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텍스트 상자 45"/>
          <p:cNvSpPr txBox="1">
            <a:spLocks/>
          </p:cNvSpPr>
          <p:nvPr/>
        </p:nvSpPr>
        <p:spPr>
          <a:xfrm>
            <a:off x="6938645" y="8691880"/>
            <a:ext cx="593090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400">
                <a:solidFill>
                  <a:srgbClr val="FC6600"/>
                </a:solidFill>
                <a:latin typeface="맑은 고딕" charset="0"/>
                <a:ea typeface="맑은 고딕" charset="0"/>
              </a:rPr>
              <a:t>만료</a:t>
            </a:r>
            <a:endParaRPr lang="ko-KR" altLang="en-US" sz="1400">
              <a:solidFill>
                <a:srgbClr val="FC66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0" name="도형 46"/>
          <p:cNvCxnSpPr/>
          <p:nvPr/>
        </p:nvCxnSpPr>
        <p:spPr>
          <a:xfrm flipH="1" flipV="1">
            <a:off x="2571750" y="8982075"/>
            <a:ext cx="4225290" cy="5715"/>
          </a:xfrm>
          <a:prstGeom prst="straightConnector1">
            <a:avLst/>
          </a:prstGeom>
          <a:ln w="9525" cap="flat" cmpd="sng">
            <a:solidFill>
              <a:srgbClr val="FC66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텍스트 상자 47"/>
          <p:cNvSpPr txBox="1">
            <a:spLocks/>
          </p:cNvSpPr>
          <p:nvPr/>
        </p:nvSpPr>
        <p:spPr>
          <a:xfrm>
            <a:off x="4961255" y="8639175"/>
            <a:ext cx="183070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400">
                <a:solidFill>
                  <a:srgbClr val="FC6600"/>
                </a:solidFill>
                <a:latin typeface="맑은 고딕" charset="0"/>
                <a:ea typeface="맑은 고딕" charset="0"/>
              </a:rPr>
              <a:t>AccessToken 재발행</a:t>
            </a:r>
            <a:endParaRPr lang="ko-KR" altLang="en-US" sz="1400">
              <a:solidFill>
                <a:srgbClr val="FC66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2" name="도형 48"/>
          <p:cNvCxnSpPr/>
          <p:nvPr/>
        </p:nvCxnSpPr>
        <p:spPr>
          <a:xfrm>
            <a:off x="2374900" y="9413240"/>
            <a:ext cx="4281170" cy="17145"/>
          </a:xfrm>
          <a:prstGeom prst="straightConnector1">
            <a:avLst/>
          </a:prstGeom>
          <a:ln w="9525" cap="flat" cmpd="sng">
            <a:solidFill>
              <a:srgbClr val="FC66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텍스트 상자 50"/>
          <p:cNvSpPr txBox="1">
            <a:spLocks/>
          </p:cNvSpPr>
          <p:nvPr/>
        </p:nvSpPr>
        <p:spPr>
          <a:xfrm>
            <a:off x="2366010" y="9102725"/>
            <a:ext cx="183070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400">
                <a:solidFill>
                  <a:srgbClr val="FC6600"/>
                </a:solidFill>
                <a:latin typeface="맑은 고딕" charset="0"/>
                <a:ea typeface="맑은 고딕" charset="0"/>
              </a:rPr>
              <a:t>재요청</a:t>
            </a:r>
            <a:endParaRPr lang="ko-KR" altLang="en-US" sz="1400">
              <a:solidFill>
                <a:srgbClr val="FC66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78800" y="-7569200"/>
            <a:ext cx="1905635" cy="17640935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2200" y="1282700"/>
            <a:ext cx="1080135" cy="26035"/>
          </a:xfrm>
          <a:prstGeom prst="rect">
            <a:avLst/>
          </a:prstGeom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209800"/>
            <a:ext cx="15989935" cy="26035"/>
          </a:xfrm>
          <a:prstGeom prst="rect">
            <a:avLst/>
          </a:prstGeom>
          <a:noFill/>
        </p:spPr>
      </p:pic>
      <p:sp>
        <p:nvSpPr>
          <p:cNvPr id="5" name="Rect 0"/>
          <p:cNvSpPr txBox="1">
            <a:spLocks/>
          </p:cNvSpPr>
          <p:nvPr/>
        </p:nvSpPr>
        <p:spPr>
          <a:xfrm>
            <a:off x="3178175" y="630555"/>
            <a:ext cx="10502900" cy="12452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130310"/>
              </a:lnSpc>
              <a:buFontTx/>
              <a:buNone/>
            </a:pP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  <a:p>
            <a:pPr marL="0" indent="0" algn="l">
              <a:lnSpc>
                <a:spcPct val="130310"/>
              </a:lnSpc>
              <a:buFontTx/>
              <a:buNone/>
            </a:pPr>
            <a:r>
              <a:rPr lang="ko-KR" sz="7000" b="0" i="0" strike="noStrike">
                <a:solidFill>
                  <a:srgbClr val="4585FB"/>
                </a:solidFill>
                <a:ea typeface="Pretendard Bold" charset="0"/>
              </a:rPr>
              <a:t>Social Login Architecture</a:t>
            </a:r>
            <a:br>
              <a:rPr/>
            </a:br>
            <a:endParaRPr lang="ko-KR" altLang="en-US" sz="7000" b="0" i="0" strike="noStrike">
              <a:solidFill>
                <a:srgbClr val="4585FB"/>
              </a:solidFill>
              <a:ea typeface="Pretendard Bold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1079500" y="533400"/>
            <a:ext cx="1905635" cy="1499235"/>
          </a:xfrm>
          <a:prstGeom prst="rect">
            <a:avLst/>
          </a:prstGeom>
        </p:spPr>
        <p:txBody>
          <a:bodyPr vert="horz" wrap="square" lIns="0" tIns="0" rIns="0" bIns="0" numCol="1" rtlCol="1" anchor="ctr">
            <a:noAutofit/>
          </a:bodyPr>
          <a:lstStyle/>
          <a:p>
            <a:pPr marL="0" indent="0" algn="l">
              <a:lnSpc>
                <a:spcPct val="75530"/>
              </a:lnSpc>
              <a:buFontTx/>
              <a:buNone/>
            </a:pPr>
            <a:r>
              <a:rPr lang="en-US" sz="8500" b="0" i="0" strike="noStrike" spc="-490">
                <a:solidFill>
                  <a:srgbClr val="4585FB"/>
                </a:solidFill>
                <a:latin typeface="Poppins ExtraLight" charset="0"/>
              </a:rPr>
              <a:t>01</a:t>
            </a:r>
            <a:endParaRPr lang="ko-KR" altLang="en-US" sz="8500" b="0" i="0" strike="noStrike">
              <a:solidFill>
                <a:srgbClr val="4585FB"/>
              </a:solidFill>
              <a:latin typeface="Poppins ExtraLight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4496415" y="3167380"/>
            <a:ext cx="2561590" cy="641350"/>
          </a:xfrm>
          <a:prstGeom prst="rect">
            <a:avLst/>
          </a:prstGeom>
          <a:solidFill>
            <a:srgbClr val="4585FB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Soc</a:t>
            </a:r>
            <a:r>
              <a:rPr lang="ko-KR" sz="1800">
                <a:latin typeface="맑은 고딕" charset="0"/>
                <a:ea typeface="맑은 고딕" charset="0"/>
              </a:rPr>
              <a:t>ial CP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" name="Rect 0"/>
          <p:cNvCxnSpPr/>
          <p:nvPr/>
        </p:nvCxnSpPr>
        <p:spPr>
          <a:xfrm>
            <a:off x="2441575" y="3810000"/>
            <a:ext cx="15875" cy="6462395"/>
          </a:xfrm>
          <a:prstGeom prst="line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t 0"/>
          <p:cNvCxnSpPr/>
          <p:nvPr/>
        </p:nvCxnSpPr>
        <p:spPr>
          <a:xfrm>
            <a:off x="9135110" y="3805555"/>
            <a:ext cx="65405" cy="6481445"/>
          </a:xfrm>
          <a:prstGeom prst="line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t 0"/>
          <p:cNvCxnSpPr>
            <a:stCxn id="8" idx="2"/>
          </p:cNvCxnSpPr>
          <p:nvPr/>
        </p:nvCxnSpPr>
        <p:spPr>
          <a:xfrm>
            <a:off x="15776575" y="3807460"/>
            <a:ext cx="33020" cy="6434455"/>
          </a:xfrm>
          <a:prstGeom prst="line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t 0"/>
          <p:cNvCxnSpPr/>
          <p:nvPr/>
        </p:nvCxnSpPr>
        <p:spPr>
          <a:xfrm flipV="1">
            <a:off x="2426335" y="4318000"/>
            <a:ext cx="13157835" cy="29845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 0"/>
          <p:cNvSpPr txBox="1">
            <a:spLocks/>
          </p:cNvSpPr>
          <p:nvPr/>
        </p:nvSpPr>
        <p:spPr>
          <a:xfrm>
            <a:off x="4465955" y="3912235"/>
            <a:ext cx="200342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400">
                <a:latin typeface="맑은 고딕" charset="0"/>
                <a:ea typeface="맑은 고딕" charset="0"/>
                <a:sym typeface="맑은 고딕" charset="0"/>
              </a:rPr>
              <a:t>1.사용자 인증 요청</a:t>
            </a:r>
            <a:endParaRPr lang="ko-KR" altLang="en-US" sz="14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15955645" y="3902710"/>
            <a:ext cx="2003425" cy="30924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400">
                <a:latin typeface="맑은 고딕" charset="0"/>
                <a:ea typeface="맑은 고딕" charset="0"/>
                <a:sym typeface="맑은 고딕" charset="0"/>
              </a:rPr>
              <a:t>2.사용자 검증</a:t>
            </a:r>
            <a:endParaRPr lang="ko-KR" altLang="en-US" sz="1400">
              <a:latin typeface="맑은 고딕" charset="0"/>
              <a:ea typeface="맑은 고딕" charset="0"/>
              <a:sym typeface="맑은 고딕" charset="0"/>
            </a:endParaRPr>
          </a:p>
        </p:txBody>
      </p:sp>
      <p:cxnSp>
        <p:nvCxnSpPr>
          <p:cNvPr id="16" name="Rect 0"/>
          <p:cNvCxnSpPr/>
          <p:nvPr/>
        </p:nvCxnSpPr>
        <p:spPr>
          <a:xfrm flipH="1">
            <a:off x="2628900" y="4787900"/>
            <a:ext cx="13145770" cy="13970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 0"/>
          <p:cNvSpPr txBox="1">
            <a:spLocks/>
          </p:cNvSpPr>
          <p:nvPr/>
        </p:nvSpPr>
        <p:spPr>
          <a:xfrm>
            <a:off x="13294360" y="4418330"/>
            <a:ext cx="239458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400">
                <a:latin typeface="맑은 고딕" charset="0"/>
                <a:ea typeface="맑은 고딕" charset="0"/>
                <a:sym typeface="맑은 고딕" charset="0"/>
              </a:rPr>
              <a:t>3.S</a:t>
            </a:r>
            <a:r>
              <a:rPr lang="ko-KR" sz="1400">
                <a:latin typeface="맑은 고딕" charset="0"/>
                <a:ea typeface="맑은 고딕" charset="0"/>
                <a:sym typeface="맑은 고딕" charset="0"/>
              </a:rPr>
              <a:t>ocial</a:t>
            </a:r>
            <a:r>
              <a:rPr sz="1400">
                <a:latin typeface="맑은 고딕" charset="0"/>
                <a:ea typeface="맑은 고딕" charset="0"/>
                <a:sym typeface="맑은 고딕" charset="0"/>
              </a:rPr>
              <a:t>AccessToken발행</a:t>
            </a:r>
            <a:endParaRPr lang="ko-KR" altLang="en-US" sz="1400">
              <a:latin typeface="맑은 고딕" charset="0"/>
              <a:ea typeface="맑은 고딕" charset="0"/>
              <a:sym typeface="맑은 고딕" charset="0"/>
            </a:endParaRPr>
          </a:p>
        </p:txBody>
      </p:sp>
      <p:cxnSp>
        <p:nvCxnSpPr>
          <p:cNvPr id="18" name="Rect 0"/>
          <p:cNvCxnSpPr/>
          <p:nvPr/>
        </p:nvCxnSpPr>
        <p:spPr>
          <a:xfrm flipV="1">
            <a:off x="2426335" y="5447665"/>
            <a:ext cx="6506845" cy="46355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 0"/>
          <p:cNvSpPr txBox="1">
            <a:spLocks/>
          </p:cNvSpPr>
          <p:nvPr/>
        </p:nvSpPr>
        <p:spPr>
          <a:xfrm>
            <a:off x="2814955" y="5130800"/>
            <a:ext cx="239458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400">
                <a:latin typeface="맑은 고딕" charset="0"/>
                <a:ea typeface="맑은 고딕" charset="0"/>
                <a:sym typeface="맑은 고딕" charset="0"/>
              </a:rPr>
              <a:t>4.3.S</a:t>
            </a:r>
            <a:r>
              <a:rPr lang="ko-KR" sz="1400">
                <a:latin typeface="맑은 고딕" charset="0"/>
                <a:ea typeface="맑은 고딕" charset="0"/>
                <a:sym typeface="맑은 고딕" charset="0"/>
              </a:rPr>
              <a:t>ocial</a:t>
            </a:r>
            <a:r>
              <a:rPr sz="1400">
                <a:latin typeface="맑은 고딕" charset="0"/>
                <a:ea typeface="맑은 고딕" charset="0"/>
                <a:sym typeface="맑은 고딕" charset="0"/>
              </a:rPr>
              <a:t>AccessToken</a:t>
            </a:r>
            <a:r>
              <a:rPr lang="ko-KR" sz="1400">
                <a:latin typeface="맑은 고딕" charset="0"/>
                <a:ea typeface="맑은 고딕" charset="0"/>
                <a:sym typeface="맑은 고딕" charset="0"/>
              </a:rPr>
              <a:t>전달</a:t>
            </a:r>
            <a:endParaRPr lang="ko-KR" altLang="en-US" sz="1400">
              <a:latin typeface="맑은 고딕" charset="0"/>
              <a:ea typeface="맑은 고딕" charset="0"/>
              <a:sym typeface="맑은 고딕" charset="0"/>
            </a:endParaRPr>
          </a:p>
        </p:txBody>
      </p:sp>
      <p:cxnSp>
        <p:nvCxnSpPr>
          <p:cNvPr id="20" name="Rect 0"/>
          <p:cNvCxnSpPr/>
          <p:nvPr/>
        </p:nvCxnSpPr>
        <p:spPr>
          <a:xfrm flipV="1">
            <a:off x="9166860" y="5596890"/>
            <a:ext cx="6553835" cy="13335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 0"/>
          <p:cNvSpPr txBox="1">
            <a:spLocks/>
          </p:cNvSpPr>
          <p:nvPr/>
        </p:nvSpPr>
        <p:spPr>
          <a:xfrm>
            <a:off x="9585325" y="5128260"/>
            <a:ext cx="5643880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400">
                <a:latin typeface="맑은 고딕" charset="0"/>
                <a:ea typeface="맑은 고딕" charset="0"/>
                <a:sym typeface="맑은 고딕" charset="0"/>
              </a:rPr>
              <a:t>5.3.S</a:t>
            </a:r>
            <a:r>
              <a:rPr lang="ko-KR" sz="1400">
                <a:latin typeface="맑은 고딕" charset="0"/>
                <a:ea typeface="맑은 고딕" charset="0"/>
                <a:sym typeface="맑은 고딕" charset="0"/>
              </a:rPr>
              <a:t>ocial</a:t>
            </a:r>
            <a:r>
              <a:rPr sz="1400">
                <a:latin typeface="맑은 고딕" charset="0"/>
                <a:ea typeface="맑은 고딕" charset="0"/>
                <a:sym typeface="맑은 고딕" charset="0"/>
              </a:rPr>
              <a:t>AccessToken</a:t>
            </a:r>
            <a:r>
              <a:rPr lang="ko-KR" sz="1400">
                <a:latin typeface="맑은 고딕" charset="0"/>
                <a:ea typeface="맑은 고딕" charset="0"/>
                <a:sym typeface="맑은 고딕" charset="0"/>
              </a:rPr>
              <a:t>을 통해 사용자의 정보 요청 </a:t>
            </a:r>
            <a:endParaRPr lang="ko-KR" altLang="en-US" sz="14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15854045" y="5440045"/>
            <a:ext cx="3408680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400">
                <a:latin typeface="맑은 고딕" charset="0"/>
                <a:ea typeface="맑은 고딕" charset="0"/>
                <a:sym typeface="맑은 고딕" charset="0"/>
              </a:rPr>
              <a:t>6.3.S</a:t>
            </a:r>
            <a:r>
              <a:rPr lang="ko-KR" sz="1400">
                <a:latin typeface="맑은 고딕" charset="0"/>
                <a:ea typeface="맑은 고딕" charset="0"/>
                <a:sym typeface="맑은 고딕" charset="0"/>
              </a:rPr>
              <a:t>ocial</a:t>
            </a:r>
            <a:r>
              <a:rPr sz="1400">
                <a:latin typeface="맑은 고딕" charset="0"/>
                <a:ea typeface="맑은 고딕" charset="0"/>
                <a:sym typeface="맑은 고딕" charset="0"/>
              </a:rPr>
              <a:t>_Access</a:t>
            </a:r>
            <a:r>
              <a:rPr lang="ko-KR" sz="1400">
                <a:latin typeface="맑은 고딕" charset="0"/>
                <a:ea typeface="맑은 고딕" charset="0"/>
                <a:sym typeface="맑은 고딕" charset="0"/>
              </a:rPr>
              <a:t>T</a:t>
            </a:r>
            <a:r>
              <a:rPr sz="1400">
                <a:latin typeface="맑은 고딕" charset="0"/>
                <a:ea typeface="맑은 고딕" charset="0"/>
                <a:sym typeface="맑은 고딕" charset="0"/>
              </a:rPr>
              <a:t>oken 인증</a:t>
            </a:r>
            <a:endParaRPr lang="ko-KR" altLang="en-US" sz="1400">
              <a:latin typeface="맑은 고딕" charset="0"/>
              <a:ea typeface="맑은 고딕" charset="0"/>
              <a:sym typeface="맑은 고딕" charset="0"/>
            </a:endParaRPr>
          </a:p>
        </p:txBody>
      </p:sp>
      <p:cxnSp>
        <p:nvCxnSpPr>
          <p:cNvPr id="23" name="Rect 0"/>
          <p:cNvCxnSpPr/>
          <p:nvPr/>
        </p:nvCxnSpPr>
        <p:spPr>
          <a:xfrm flipH="1" flipV="1">
            <a:off x="9274810" y="6143625"/>
            <a:ext cx="6505575" cy="4445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 0"/>
          <p:cNvSpPr txBox="1">
            <a:spLocks/>
          </p:cNvSpPr>
          <p:nvPr/>
        </p:nvSpPr>
        <p:spPr>
          <a:xfrm>
            <a:off x="13559790" y="5800725"/>
            <a:ext cx="2133600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7</a:t>
            </a:r>
            <a:r>
              <a:rPr sz="1400">
                <a:latin typeface="맑은 고딕" charset="0"/>
                <a:ea typeface="맑은 고딕" charset="0"/>
              </a:rPr>
              <a:t>.</a:t>
            </a:r>
            <a:r>
              <a:rPr lang="ko-KR" sz="1400">
                <a:latin typeface="맑은 고딕" charset="0"/>
                <a:ea typeface="맑은 고딕" charset="0"/>
              </a:rPr>
              <a:t>사용자 정보 Response 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25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7369175"/>
            <a:ext cx="392430" cy="406400"/>
          </a:xfrm>
          <a:prstGeom prst="rect">
            <a:avLst/>
          </a:prstGeom>
          <a:noFill/>
        </p:spPr>
      </p:pic>
      <p:sp>
        <p:nvSpPr>
          <p:cNvPr id="26" name="Rect 0"/>
          <p:cNvSpPr txBox="1">
            <a:spLocks/>
          </p:cNvSpPr>
          <p:nvPr/>
        </p:nvSpPr>
        <p:spPr>
          <a:xfrm>
            <a:off x="5534660" y="5917565"/>
            <a:ext cx="351218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8.JWT생성 AccessToken, RefreshToken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5400000">
            <a:off x="7026275" y="6292215"/>
            <a:ext cx="448310" cy="448310"/>
          </a:xfrm>
          <a:prstGeom prst="rightArrow">
            <a:avLst/>
          </a:prstGeom>
          <a:solidFill>
            <a:srgbClr val="4585FB"/>
          </a:solidFill>
          <a:ln w="9525" cap="flat" cmpd="sng">
            <a:solidFill>
              <a:srgbClr val="4585F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5799455" y="6789420"/>
            <a:ext cx="565721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RefreshToken은 Cookies에 저장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cxnSp>
        <p:nvCxnSpPr>
          <p:cNvPr id="29" name="Rect 0"/>
          <p:cNvCxnSpPr/>
          <p:nvPr/>
        </p:nvCxnSpPr>
        <p:spPr>
          <a:xfrm flipH="1" flipV="1">
            <a:off x="2578100" y="7823200"/>
            <a:ext cx="6601460" cy="3810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 0"/>
          <p:cNvSpPr txBox="1">
            <a:spLocks/>
          </p:cNvSpPr>
          <p:nvPr/>
        </p:nvSpPr>
        <p:spPr>
          <a:xfrm>
            <a:off x="5940425" y="7244715"/>
            <a:ext cx="2394585" cy="52387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  <a:sym typeface="맑은 고딕" charset="0"/>
              </a:rPr>
              <a:t>9. JWT AccessToken,</a:t>
            </a:r>
            <a:endParaRPr lang="ko-KR" altLang="en-US" sz="1400"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  <a:sym typeface="맑은 고딕" charset="0"/>
              </a:rPr>
              <a:t>          RefreshToken 전달</a:t>
            </a:r>
            <a:endParaRPr lang="ko-KR" altLang="en-US" sz="14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424815" y="7366000"/>
            <a:ext cx="2273935" cy="9544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400">
                <a:latin typeface="맑은 고딕" charset="0"/>
                <a:ea typeface="맑은 고딕" charset="0"/>
                <a:sym typeface="맑은 고딕" charset="0"/>
              </a:rPr>
              <a:t>10. </a:t>
            </a:r>
            <a:r>
              <a:rPr lang="ko-KR" sz="1400">
                <a:latin typeface="맑은 고딕" charset="0"/>
                <a:ea typeface="맑은 고딕" charset="0"/>
                <a:sym typeface="맑은 고딕" charset="0"/>
              </a:rPr>
              <a:t>AccessToken </a:t>
            </a:r>
            <a:endParaRPr lang="ko-KR" altLang="en-US" sz="1400"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  <a:sym typeface="맑은 고딕" charset="0"/>
              </a:rPr>
              <a:t>LocalStorage에 저장</a:t>
            </a:r>
            <a:endParaRPr lang="ko-KR" altLang="en-US" sz="1400"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  <a:sym typeface="맑은 고딕" charset="0"/>
              </a:rPr>
              <a:t>RefreshToken </a:t>
            </a:r>
            <a:endParaRPr lang="ko-KR" altLang="en-US" sz="1400">
              <a:latin typeface="맑은 고딕" charset="0"/>
              <a:ea typeface="맑은 고딕" charset="0"/>
              <a:sym typeface="맑은 고딕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lang="ko-KR" sz="1400">
                <a:latin typeface="맑은 고딕" charset="0"/>
                <a:ea typeface="맑은 고딕" charset="0"/>
                <a:sym typeface="맑은 고딕" charset="0"/>
              </a:rPr>
              <a:t>Cookies에 저장</a:t>
            </a:r>
            <a:endParaRPr lang="ko-KR" altLang="en-US" sz="1400">
              <a:latin typeface="맑은 고딕" charset="0"/>
              <a:ea typeface="맑은 고딕" charset="0"/>
              <a:sym typeface="맑은 고딕" charset="0"/>
            </a:endParaRPr>
          </a:p>
        </p:txBody>
      </p:sp>
      <p:cxnSp>
        <p:nvCxnSpPr>
          <p:cNvPr id="32" name="Rect 0"/>
          <p:cNvCxnSpPr/>
          <p:nvPr/>
        </p:nvCxnSpPr>
        <p:spPr>
          <a:xfrm flipV="1">
            <a:off x="2438400" y="8455025"/>
            <a:ext cx="6628765" cy="13335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 0"/>
          <p:cNvSpPr txBox="1">
            <a:spLocks/>
          </p:cNvSpPr>
          <p:nvPr/>
        </p:nvSpPr>
        <p:spPr>
          <a:xfrm>
            <a:off x="2823845" y="8051800"/>
            <a:ext cx="433514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400">
                <a:latin typeface="맑은 고딕" charset="0"/>
                <a:ea typeface="맑은 고딕" charset="0"/>
                <a:sym typeface="맑은 고딕" charset="0"/>
              </a:rPr>
              <a:t>11.</a:t>
            </a:r>
            <a:r>
              <a:rPr lang="ko-KR" sz="1400">
                <a:latin typeface="맑은 고딕" charset="0"/>
                <a:ea typeface="맑은 고딕" charset="0"/>
                <a:sym typeface="맑은 고딕" charset="0"/>
              </a:rPr>
              <a:t>Data Request +AccessToken</a:t>
            </a:r>
            <a:endParaRPr lang="ko-KR" altLang="en-US" sz="1400">
              <a:latin typeface="맑은 고딕" charset="0"/>
              <a:ea typeface="맑은 고딕" charset="0"/>
              <a:sym typeface="맑은 고딕" charset="0"/>
            </a:endParaRPr>
          </a:p>
        </p:txBody>
      </p:sp>
      <p:sp>
        <p:nvSpPr>
          <p:cNvPr id="34" name="Rect 0"/>
          <p:cNvSpPr txBox="1">
            <a:spLocks/>
          </p:cNvSpPr>
          <p:nvPr/>
        </p:nvSpPr>
        <p:spPr>
          <a:xfrm>
            <a:off x="9313545" y="8263255"/>
            <a:ext cx="5657215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12. AccessToken 검증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cxnSp>
        <p:nvCxnSpPr>
          <p:cNvPr id="35" name="Rect 0"/>
          <p:cNvCxnSpPr/>
          <p:nvPr/>
        </p:nvCxnSpPr>
        <p:spPr>
          <a:xfrm flipH="1">
            <a:off x="2501900" y="9093200"/>
            <a:ext cx="6682105" cy="3810"/>
          </a:xfrm>
          <a:prstGeom prst="straightConnector1">
            <a:avLst/>
          </a:prstGeom>
          <a:ln w="9525" cap="flat" cmpd="sng">
            <a:solidFill>
              <a:srgbClr val="4585FB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 0"/>
          <p:cNvSpPr txBox="1">
            <a:spLocks/>
          </p:cNvSpPr>
          <p:nvPr/>
        </p:nvSpPr>
        <p:spPr>
          <a:xfrm>
            <a:off x="7028815" y="8667115"/>
            <a:ext cx="1807210" cy="30924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1</a:t>
            </a:r>
            <a:r>
              <a:rPr lang="ko-KR" sz="1400">
                <a:latin typeface="맑은 고딕" charset="0"/>
                <a:ea typeface="맑은 고딕" charset="0"/>
              </a:rPr>
              <a:t>3. Response Data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10"/>
          <p:cNvSpPr txBox="1">
            <a:spLocks/>
          </p:cNvSpPr>
          <p:nvPr/>
        </p:nvSpPr>
        <p:spPr>
          <a:xfrm>
            <a:off x="318770" y="8936355"/>
            <a:ext cx="2274570" cy="30861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10. </a:t>
            </a:r>
            <a:r>
              <a:rPr lang="ko-KR" sz="1400">
                <a:latin typeface="맑은 고딕" charset="0"/>
                <a:ea typeface="맑은 고딕" charset="0"/>
              </a:rPr>
              <a:t>Success!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1161415" y="3169920"/>
            <a:ext cx="2561590" cy="641350"/>
          </a:xfrm>
          <a:prstGeom prst="rect">
            <a:avLst/>
          </a:prstGeom>
          <a:solidFill>
            <a:srgbClr val="4585FB"/>
          </a:solidFill>
          <a:ln w="38100" cap="flat" cmpd="sng">
            <a:solidFill>
              <a:schemeClr val="bg1">
                <a:lumMod val="95000"/>
                <a:lumOff val="0"/>
                <a:alpha val="10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React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7854950" y="3165475"/>
            <a:ext cx="2561590" cy="641350"/>
          </a:xfrm>
          <a:prstGeom prst="rect">
            <a:avLst/>
          </a:prstGeom>
          <a:solidFill>
            <a:srgbClr val="4585FB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Node Server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Pages>45</Pages>
  <Words>3072</Words>
  <Characters>0</Characters>
  <Application>Microsoft Office PowerPoint</Application>
  <DocSecurity>0</DocSecurity>
  <PresentationFormat>사용자 지정</PresentationFormat>
  <Lines>0</Lines>
  <Paragraphs>562</Paragraphs>
  <Slides>45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45</vt:i4>
      </vt:variant>
    </vt:vector>
  </HeadingPairs>
  <TitlesOfParts>
    <vt:vector size="62" baseType="lpstr">
      <vt:lpstr>Pretendard Bold</vt:lpstr>
      <vt:lpstr>Pretendard Medium</vt:lpstr>
      <vt:lpstr>Pretendard Light</vt:lpstr>
      <vt:lpstr>Calibri</vt:lpstr>
      <vt:lpstr>Arial</vt:lpstr>
      <vt:lpstr>Poppins ExtraLight</vt:lpstr>
      <vt:lpstr>Wingdings</vt:lpstr>
      <vt:lpstr>Pretendard</vt:lpstr>
      <vt:lpstr>MV Boli</vt:lpstr>
      <vt:lpstr>맑은 고딕</vt:lpstr>
      <vt:lpstr>Pretendard Regular</vt:lpstr>
      <vt:lpstr>Office Theme</vt:lpstr>
      <vt:lpstr>Office theme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kehyeon3252</dc:creator>
  <cp:lastModifiedBy>Manic-063</cp:lastModifiedBy>
  <cp:revision>4</cp:revision>
  <dcterms:modified xsi:type="dcterms:W3CDTF">2024-12-20T05:52:52Z</dcterms:modified>
  <cp:version>10.105.255.54461</cp:version>
</cp:coreProperties>
</file>